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1" r:id="rId4"/>
    <p:sldMasterId id="2147483685" r:id="rId5"/>
    <p:sldMasterId id="2147483687" r:id="rId6"/>
  </p:sldMasterIdLst>
  <p:notesMasterIdLst>
    <p:notesMasterId r:id="rId32"/>
  </p:notesMasterIdLst>
  <p:handoutMasterIdLst>
    <p:handoutMasterId r:id="rId33"/>
  </p:handoutMasterIdLst>
  <p:sldIdLst>
    <p:sldId id="257" r:id="rId7"/>
    <p:sldId id="258" r:id="rId8"/>
    <p:sldId id="268" r:id="rId9"/>
    <p:sldId id="263" r:id="rId10"/>
    <p:sldId id="283" r:id="rId11"/>
    <p:sldId id="264" r:id="rId12"/>
    <p:sldId id="265" r:id="rId13"/>
    <p:sldId id="262" r:id="rId14"/>
    <p:sldId id="259" r:id="rId15"/>
    <p:sldId id="261" r:id="rId16"/>
    <p:sldId id="266" r:id="rId17"/>
    <p:sldId id="271" r:id="rId18"/>
    <p:sldId id="273" r:id="rId19"/>
    <p:sldId id="269" r:id="rId20"/>
    <p:sldId id="267" r:id="rId21"/>
    <p:sldId id="272" r:id="rId22"/>
    <p:sldId id="275" r:id="rId23"/>
    <p:sldId id="274" r:id="rId24"/>
    <p:sldId id="276" r:id="rId25"/>
    <p:sldId id="277" r:id="rId26"/>
    <p:sldId id="281" r:id="rId27"/>
    <p:sldId id="278" r:id="rId28"/>
    <p:sldId id="279" r:id="rId29"/>
    <p:sldId id="280" r:id="rId30"/>
    <p:sldId id="282" r:id="rId3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B48C"/>
    <a:srgbClr val="3333CC"/>
    <a:srgbClr val="88757A"/>
    <a:srgbClr val="FF6600"/>
    <a:srgbClr val="343434"/>
    <a:srgbClr val="C6C3BF"/>
    <a:srgbClr val="333399"/>
    <a:srgbClr val="FFFFFF"/>
    <a:srgbClr val="FDEE2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237" autoAdjust="0"/>
  </p:normalViewPr>
  <p:slideViewPr>
    <p:cSldViewPr snapToGrid="0">
      <p:cViewPr>
        <p:scale>
          <a:sx n="56" d="100"/>
          <a:sy n="56" d="100"/>
        </p:scale>
        <p:origin x="306" y="70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71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IR-1803\Inverse-Parabolic%20to%20Uniform%20Conversion%20VERSION_1.1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SPR-4230\Field%20Projects\Resilient%20Modulus%20prediction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IR-1803\Inverse-Parabolic%20to%20Uniform%20Conversion%20VERSION_1.1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SPR-4230\LWD%20modulus%20with%20deflec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IR-1803\QA%20Testing%20Lab%20Study\In%20situ%20LW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IR-1803\QA%20Testing%20Lab%20Study\In%20situ%20LWD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IR-1803\QA%20Testing%20Lab%20Study\In%20situ%20LWD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IR-1803\QA%20Testing%20Lab%20Study\In%20situ%20LWD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79filp01pw\dot79\shared\re-all\Becker\Projects\SPR-4230\LWD%20modulus%20with%20deflection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615734632414491E-2"/>
          <c:y val="0.14089339126510728"/>
          <c:w val="0.83967797931747468"/>
          <c:h val="0.6887058162150741"/>
        </c:manualLayout>
      </c:layout>
      <c:scatterChart>
        <c:scatterStyle val="smoothMarker"/>
        <c:varyColors val="0"/>
        <c:ser>
          <c:idx val="0"/>
          <c:order val="0"/>
          <c:tx>
            <c:v>Uniform Stress Distribution</c:v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Sheet2!$B$8:$B$170</c:f>
              <c:numCache>
                <c:formatCode>General</c:formatCode>
                <c:ptCount val="163"/>
                <c:pt idx="0">
                  <c:v>-80</c:v>
                </c:pt>
                <c:pt idx="1">
                  <c:v>-79</c:v>
                </c:pt>
                <c:pt idx="2">
                  <c:v>-78</c:v>
                </c:pt>
                <c:pt idx="3">
                  <c:v>-77</c:v>
                </c:pt>
                <c:pt idx="4">
                  <c:v>-76</c:v>
                </c:pt>
                <c:pt idx="5">
                  <c:v>-75</c:v>
                </c:pt>
                <c:pt idx="6">
                  <c:v>-74</c:v>
                </c:pt>
                <c:pt idx="7">
                  <c:v>-73</c:v>
                </c:pt>
                <c:pt idx="8">
                  <c:v>-72</c:v>
                </c:pt>
                <c:pt idx="9">
                  <c:v>-71</c:v>
                </c:pt>
                <c:pt idx="10">
                  <c:v>-70</c:v>
                </c:pt>
                <c:pt idx="11">
                  <c:v>-69</c:v>
                </c:pt>
                <c:pt idx="12">
                  <c:v>-68</c:v>
                </c:pt>
                <c:pt idx="13">
                  <c:v>-67</c:v>
                </c:pt>
                <c:pt idx="14">
                  <c:v>-66</c:v>
                </c:pt>
                <c:pt idx="15">
                  <c:v>-65</c:v>
                </c:pt>
                <c:pt idx="16">
                  <c:v>-64</c:v>
                </c:pt>
                <c:pt idx="17">
                  <c:v>-63</c:v>
                </c:pt>
                <c:pt idx="18">
                  <c:v>-62</c:v>
                </c:pt>
                <c:pt idx="19">
                  <c:v>-61</c:v>
                </c:pt>
                <c:pt idx="20">
                  <c:v>-60</c:v>
                </c:pt>
                <c:pt idx="21">
                  <c:v>-59</c:v>
                </c:pt>
                <c:pt idx="22">
                  <c:v>-58</c:v>
                </c:pt>
                <c:pt idx="23">
                  <c:v>-57</c:v>
                </c:pt>
                <c:pt idx="24">
                  <c:v>-56</c:v>
                </c:pt>
                <c:pt idx="25">
                  <c:v>-55</c:v>
                </c:pt>
                <c:pt idx="26">
                  <c:v>-54</c:v>
                </c:pt>
                <c:pt idx="27">
                  <c:v>-53</c:v>
                </c:pt>
                <c:pt idx="28">
                  <c:v>-52</c:v>
                </c:pt>
                <c:pt idx="29">
                  <c:v>-51</c:v>
                </c:pt>
                <c:pt idx="30">
                  <c:v>-50</c:v>
                </c:pt>
                <c:pt idx="31">
                  <c:v>-49</c:v>
                </c:pt>
                <c:pt idx="32">
                  <c:v>-48</c:v>
                </c:pt>
                <c:pt idx="33">
                  <c:v>-47</c:v>
                </c:pt>
                <c:pt idx="34">
                  <c:v>-46</c:v>
                </c:pt>
                <c:pt idx="35">
                  <c:v>-45</c:v>
                </c:pt>
                <c:pt idx="36">
                  <c:v>-44</c:v>
                </c:pt>
                <c:pt idx="37">
                  <c:v>-43</c:v>
                </c:pt>
                <c:pt idx="38">
                  <c:v>-42</c:v>
                </c:pt>
                <c:pt idx="39">
                  <c:v>-41</c:v>
                </c:pt>
                <c:pt idx="40">
                  <c:v>-40</c:v>
                </c:pt>
                <c:pt idx="41">
                  <c:v>-39</c:v>
                </c:pt>
                <c:pt idx="42">
                  <c:v>-38</c:v>
                </c:pt>
                <c:pt idx="43">
                  <c:v>-37</c:v>
                </c:pt>
                <c:pt idx="44">
                  <c:v>-36</c:v>
                </c:pt>
                <c:pt idx="45">
                  <c:v>-35</c:v>
                </c:pt>
                <c:pt idx="46">
                  <c:v>-34</c:v>
                </c:pt>
                <c:pt idx="47">
                  <c:v>-33</c:v>
                </c:pt>
                <c:pt idx="48">
                  <c:v>-32</c:v>
                </c:pt>
                <c:pt idx="49">
                  <c:v>-31</c:v>
                </c:pt>
                <c:pt idx="50">
                  <c:v>-30</c:v>
                </c:pt>
                <c:pt idx="51">
                  <c:v>-29</c:v>
                </c:pt>
                <c:pt idx="52">
                  <c:v>-28</c:v>
                </c:pt>
                <c:pt idx="53">
                  <c:v>-27</c:v>
                </c:pt>
                <c:pt idx="54">
                  <c:v>-26</c:v>
                </c:pt>
                <c:pt idx="55">
                  <c:v>-25</c:v>
                </c:pt>
                <c:pt idx="56">
                  <c:v>-24</c:v>
                </c:pt>
                <c:pt idx="57">
                  <c:v>-23</c:v>
                </c:pt>
                <c:pt idx="58">
                  <c:v>-22</c:v>
                </c:pt>
                <c:pt idx="59">
                  <c:v>-21</c:v>
                </c:pt>
                <c:pt idx="60">
                  <c:v>-20</c:v>
                </c:pt>
                <c:pt idx="61">
                  <c:v>-19</c:v>
                </c:pt>
                <c:pt idx="62">
                  <c:v>-18</c:v>
                </c:pt>
                <c:pt idx="63">
                  <c:v>-17</c:v>
                </c:pt>
                <c:pt idx="64">
                  <c:v>-16</c:v>
                </c:pt>
                <c:pt idx="65">
                  <c:v>-15</c:v>
                </c:pt>
                <c:pt idx="66">
                  <c:v>-14</c:v>
                </c:pt>
                <c:pt idx="67">
                  <c:v>-13</c:v>
                </c:pt>
                <c:pt idx="68">
                  <c:v>-12</c:v>
                </c:pt>
                <c:pt idx="69">
                  <c:v>-11</c:v>
                </c:pt>
                <c:pt idx="70">
                  <c:v>-10</c:v>
                </c:pt>
                <c:pt idx="71">
                  <c:v>-9</c:v>
                </c:pt>
                <c:pt idx="72">
                  <c:v>-8</c:v>
                </c:pt>
                <c:pt idx="73">
                  <c:v>-7</c:v>
                </c:pt>
                <c:pt idx="74">
                  <c:v>-6</c:v>
                </c:pt>
                <c:pt idx="75" formatCode="0.000">
                  <c:v>-5.9055118110236222</c:v>
                </c:pt>
                <c:pt idx="76">
                  <c:v>-5</c:v>
                </c:pt>
                <c:pt idx="77">
                  <c:v>-4</c:v>
                </c:pt>
                <c:pt idx="78">
                  <c:v>-3</c:v>
                </c:pt>
                <c:pt idx="79">
                  <c:v>-2</c:v>
                </c:pt>
                <c:pt idx="80">
                  <c:v>-1</c:v>
                </c:pt>
                <c:pt idx="81">
                  <c:v>0</c:v>
                </c:pt>
                <c:pt idx="82">
                  <c:v>1</c:v>
                </c:pt>
                <c:pt idx="83">
                  <c:v>2</c:v>
                </c:pt>
                <c:pt idx="84">
                  <c:v>3</c:v>
                </c:pt>
                <c:pt idx="85">
                  <c:v>4</c:v>
                </c:pt>
                <c:pt idx="86">
                  <c:v>5</c:v>
                </c:pt>
                <c:pt idx="87" formatCode="0.000">
                  <c:v>5.9055118110236222</c:v>
                </c:pt>
                <c:pt idx="88">
                  <c:v>6</c:v>
                </c:pt>
                <c:pt idx="89">
                  <c:v>7</c:v>
                </c:pt>
                <c:pt idx="90">
                  <c:v>8</c:v>
                </c:pt>
                <c:pt idx="91">
                  <c:v>9</c:v>
                </c:pt>
                <c:pt idx="92">
                  <c:v>10</c:v>
                </c:pt>
                <c:pt idx="93">
                  <c:v>11</c:v>
                </c:pt>
                <c:pt idx="94">
                  <c:v>12</c:v>
                </c:pt>
                <c:pt idx="95">
                  <c:v>13</c:v>
                </c:pt>
                <c:pt idx="96">
                  <c:v>14</c:v>
                </c:pt>
                <c:pt idx="97">
                  <c:v>15</c:v>
                </c:pt>
                <c:pt idx="98">
                  <c:v>16</c:v>
                </c:pt>
                <c:pt idx="99">
                  <c:v>17</c:v>
                </c:pt>
                <c:pt idx="100">
                  <c:v>18</c:v>
                </c:pt>
                <c:pt idx="101">
                  <c:v>19</c:v>
                </c:pt>
                <c:pt idx="102">
                  <c:v>20</c:v>
                </c:pt>
                <c:pt idx="103">
                  <c:v>21</c:v>
                </c:pt>
                <c:pt idx="104">
                  <c:v>22</c:v>
                </c:pt>
                <c:pt idx="105">
                  <c:v>23</c:v>
                </c:pt>
                <c:pt idx="106">
                  <c:v>24</c:v>
                </c:pt>
                <c:pt idx="107">
                  <c:v>25</c:v>
                </c:pt>
                <c:pt idx="108">
                  <c:v>26</c:v>
                </c:pt>
                <c:pt idx="109">
                  <c:v>27</c:v>
                </c:pt>
                <c:pt idx="110">
                  <c:v>28</c:v>
                </c:pt>
                <c:pt idx="111">
                  <c:v>29</c:v>
                </c:pt>
                <c:pt idx="112">
                  <c:v>30</c:v>
                </c:pt>
                <c:pt idx="113">
                  <c:v>31</c:v>
                </c:pt>
                <c:pt idx="114">
                  <c:v>32</c:v>
                </c:pt>
                <c:pt idx="115">
                  <c:v>33</c:v>
                </c:pt>
                <c:pt idx="116">
                  <c:v>34</c:v>
                </c:pt>
                <c:pt idx="117">
                  <c:v>35</c:v>
                </c:pt>
                <c:pt idx="118">
                  <c:v>36</c:v>
                </c:pt>
                <c:pt idx="119">
                  <c:v>37</c:v>
                </c:pt>
                <c:pt idx="120">
                  <c:v>38</c:v>
                </c:pt>
                <c:pt idx="121">
                  <c:v>39</c:v>
                </c:pt>
                <c:pt idx="122">
                  <c:v>40</c:v>
                </c:pt>
                <c:pt idx="123">
                  <c:v>41</c:v>
                </c:pt>
                <c:pt idx="124">
                  <c:v>42</c:v>
                </c:pt>
                <c:pt idx="125">
                  <c:v>43</c:v>
                </c:pt>
                <c:pt idx="126">
                  <c:v>44</c:v>
                </c:pt>
                <c:pt idx="127">
                  <c:v>45</c:v>
                </c:pt>
                <c:pt idx="128">
                  <c:v>46</c:v>
                </c:pt>
                <c:pt idx="129">
                  <c:v>47</c:v>
                </c:pt>
                <c:pt idx="130">
                  <c:v>48</c:v>
                </c:pt>
                <c:pt idx="131">
                  <c:v>49</c:v>
                </c:pt>
                <c:pt idx="132">
                  <c:v>50</c:v>
                </c:pt>
                <c:pt idx="133">
                  <c:v>51</c:v>
                </c:pt>
                <c:pt idx="134">
                  <c:v>52</c:v>
                </c:pt>
                <c:pt idx="135">
                  <c:v>53</c:v>
                </c:pt>
                <c:pt idx="136">
                  <c:v>54</c:v>
                </c:pt>
                <c:pt idx="137">
                  <c:v>55</c:v>
                </c:pt>
                <c:pt idx="138">
                  <c:v>56</c:v>
                </c:pt>
                <c:pt idx="139">
                  <c:v>57</c:v>
                </c:pt>
                <c:pt idx="140">
                  <c:v>58</c:v>
                </c:pt>
                <c:pt idx="141">
                  <c:v>59</c:v>
                </c:pt>
                <c:pt idx="142">
                  <c:v>60</c:v>
                </c:pt>
                <c:pt idx="143">
                  <c:v>61</c:v>
                </c:pt>
                <c:pt idx="144">
                  <c:v>62</c:v>
                </c:pt>
                <c:pt idx="145">
                  <c:v>63</c:v>
                </c:pt>
                <c:pt idx="146">
                  <c:v>64</c:v>
                </c:pt>
                <c:pt idx="147">
                  <c:v>65</c:v>
                </c:pt>
                <c:pt idx="148">
                  <c:v>66</c:v>
                </c:pt>
                <c:pt idx="149">
                  <c:v>67</c:v>
                </c:pt>
                <c:pt idx="150">
                  <c:v>68</c:v>
                </c:pt>
                <c:pt idx="151">
                  <c:v>69</c:v>
                </c:pt>
                <c:pt idx="152">
                  <c:v>70</c:v>
                </c:pt>
                <c:pt idx="153">
                  <c:v>71</c:v>
                </c:pt>
                <c:pt idx="154">
                  <c:v>72</c:v>
                </c:pt>
                <c:pt idx="155">
                  <c:v>73</c:v>
                </c:pt>
                <c:pt idx="156">
                  <c:v>74</c:v>
                </c:pt>
                <c:pt idx="157">
                  <c:v>75</c:v>
                </c:pt>
                <c:pt idx="158">
                  <c:v>76</c:v>
                </c:pt>
                <c:pt idx="159">
                  <c:v>77</c:v>
                </c:pt>
                <c:pt idx="160">
                  <c:v>78</c:v>
                </c:pt>
                <c:pt idx="161">
                  <c:v>79</c:v>
                </c:pt>
                <c:pt idx="162">
                  <c:v>80</c:v>
                </c:pt>
              </c:numCache>
            </c:numRef>
          </c:xVal>
          <c:yVal>
            <c:numRef>
              <c:f>Sheet2!$C$8:$C$170</c:f>
              <c:numCache>
                <c:formatCode>0.00</c:formatCode>
                <c:ptCount val="163"/>
                <c:pt idx="0">
                  <c:v>1.6303467617291421</c:v>
                </c:pt>
                <c:pt idx="1">
                  <c:v>1.6510140478736157</c:v>
                </c:pt>
                <c:pt idx="2">
                  <c:v>1.6722123944595542</c:v>
                </c:pt>
                <c:pt idx="3">
                  <c:v>1.6939625522257373</c:v>
                </c:pt>
                <c:pt idx="4">
                  <c:v>1.7162863681036375</c:v>
                </c:pt>
                <c:pt idx="5">
                  <c:v>1.7392068586288181</c:v>
                </c:pt>
                <c:pt idx="6">
                  <c:v>1.7627482893373105</c:v>
                </c:pt>
                <c:pt idx="7">
                  <c:v>1.7869362607239254</c:v>
                </c:pt>
                <c:pt idx="8">
                  <c:v>1.8117978014046194</c:v>
                </c:pt>
                <c:pt idx="9">
                  <c:v>1.8373614691977642</c:v>
                </c:pt>
                <c:pt idx="10">
                  <c:v>1.8636574609229584</c:v>
                </c:pt>
                <c:pt idx="11">
                  <c:v>1.8907177318056263</c:v>
                </c:pt>
                <c:pt idx="12">
                  <c:v>1.9185761254860192</c:v>
                </c:pt>
                <c:pt idx="13">
                  <c:v>1.9472685157470699</c:v>
                </c:pt>
                <c:pt idx="14">
                  <c:v>1.9768329612142328</c:v>
                </c:pt>
                <c:pt idx="15">
                  <c:v>2.0073098744356694</c:v>
                </c:pt>
                <c:pt idx="16">
                  <c:v>2.0387422069279184</c:v>
                </c:pt>
                <c:pt idx="17">
                  <c:v>2.0711756519768323</c:v>
                </c:pt>
                <c:pt idx="18">
                  <c:v>2.1046588672153144</c:v>
                </c:pt>
                <c:pt idx="19">
                  <c:v>2.139243719267768</c:v>
                </c:pt>
                <c:pt idx="20">
                  <c:v>2.1749855530606728</c:v>
                </c:pt>
                <c:pt idx="21">
                  <c:v>2.2119434887527456</c:v>
                </c:pt>
                <c:pt idx="22">
                  <c:v>2.2501807496524773</c:v>
                </c:pt>
                <c:pt idx="23">
                  <c:v>2.2897650249670596</c:v>
                </c:pt>
                <c:pt idx="24">
                  <c:v>2.3307688717841875</c:v>
                </c:pt>
                <c:pt idx="25">
                  <c:v>2.3732701613339455</c:v>
                </c:pt>
                <c:pt idx="26">
                  <c:v>2.4173525753385605</c:v>
                </c:pt>
                <c:pt idx="27">
                  <c:v>2.4631061591435364</c:v>
                </c:pt>
                <c:pt idx="28">
                  <c:v>2.5106279393683675</c:v>
                </c:pt>
                <c:pt idx="29">
                  <c:v>2.5600226150476386</c:v>
                </c:pt>
                <c:pt idx="30">
                  <c:v>2.6114033326880079</c:v>
                </c:pt>
                <c:pt idx="31">
                  <c:v>2.6648925573979056</c:v>
                </c:pt>
                <c:pt idx="32">
                  <c:v>2.720623054302763</c:v>
                </c:pt>
                <c:pt idx="33">
                  <c:v>2.7787389969218981</c:v>
                </c:pt>
                <c:pt idx="34">
                  <c:v>2.8393972221326957</c:v>
                </c:pt>
                <c:pt idx="35">
                  <c:v>2.9027686549017182</c:v>
                </c:pt>
                <c:pt idx="36">
                  <c:v>2.9690399302585688</c:v>
                </c:pt>
                <c:pt idx="37">
                  <c:v>3.0384152452047903</c:v>
                </c:pt>
                <c:pt idx="38">
                  <c:v>3.1111184796052731</c:v>
                </c:pt>
                <c:pt idx="39">
                  <c:v>3.1873956329048303</c:v>
                </c:pt>
                <c:pt idx="40">
                  <c:v>3.2675176330932389</c:v>
                </c:pt>
                <c:pt idx="41">
                  <c:v>3.3517835862067056</c:v>
                </c:pt>
                <c:pt idx="42">
                  <c:v>3.4405245493989853</c:v>
                </c:pt>
                <c:pt idx="43">
                  <c:v>3.534107929061443</c:v>
                </c:pt>
                <c:pt idx="44">
                  <c:v>3.6329426286728199</c:v>
                </c:pt>
                <c:pt idx="45">
                  <c:v>3.7374851004305572</c:v>
                </c:pt>
                <c:pt idx="46">
                  <c:v>3.8482464921363393</c:v>
                </c:pt>
                <c:pt idx="47">
                  <c:v>3.9658011288250079</c:v>
                </c:pt>
                <c:pt idx="48">
                  <c:v>4.0907966306926733</c:v>
                </c:pt>
                <c:pt idx="49">
                  <c:v>4.2239660497391034</c:v>
                </c:pt>
                <c:pt idx="50">
                  <c:v>4.3661425137769543</c:v>
                </c:pt>
                <c:pt idx="51">
                  <c:v>4.5182770072917862</c:v>
                </c:pt>
                <c:pt idx="52">
                  <c:v>4.6814601071345452</c:v>
                </c:pt>
                <c:pt idx="53">
                  <c:v>4.8569487459438649</c:v>
                </c:pt>
                <c:pt idx="54">
                  <c:v>5.0461994247930813</c:v>
                </c:pt>
                <c:pt idx="55">
                  <c:v>5.2509097790382659</c:v>
                </c:pt>
                <c:pt idx="56">
                  <c:v>5.4730710779226355</c:v>
                </c:pt>
                <c:pt idx="57">
                  <c:v>5.7150352008602976</c:v>
                </c:pt>
                <c:pt idx="58">
                  <c:v>5.9796010237435802</c:v>
                </c:pt>
                <c:pt idx="59">
                  <c:v>6.2701271922753516</c:v>
                </c:pt>
                <c:pt idx="60">
                  <c:v>6.5906813208108543</c:v>
                </c:pt>
                <c:pt idx="61">
                  <c:v>6.946240339647102</c:v>
                </c:pt>
                <c:pt idx="62">
                  <c:v>7.3429640541386485</c:v>
                </c:pt>
                <c:pt idx="63">
                  <c:v>7.7885757956197681</c:v>
                </c:pt>
                <c:pt idx="64">
                  <c:v>8.2929036623441572</c:v>
                </c:pt>
                <c:pt idx="65">
                  <c:v>8.8686696040640456</c:v>
                </c:pt>
                <c:pt idx="66">
                  <c:v>9.5326741740140637</c:v>
                </c:pt>
                <c:pt idx="67">
                  <c:v>10.307639053340775</c:v>
                </c:pt>
                <c:pt idx="68">
                  <c:v>11.225198716040349</c:v>
                </c:pt>
                <c:pt idx="69">
                  <c:v>12.331029380531172</c:v>
                </c:pt>
                <c:pt idx="70">
                  <c:v>13.694293512720781</c:v>
                </c:pt>
                <c:pt idx="71">
                  <c:v>15.426849629329086</c:v>
                </c:pt>
                <c:pt idx="72">
                  <c:v>17.728698303824011</c:v>
                </c:pt>
                <c:pt idx="73">
                  <c:v>21.028614454180289</c:v>
                </c:pt>
                <c:pt idx="74">
                  <c:v>26.931082997508014</c:v>
                </c:pt>
                <c:pt idx="75">
                  <c:v>28.10325406450794</c:v>
                </c:pt>
                <c:pt idx="76">
                  <c:v>34.6098475956396</c:v>
                </c:pt>
                <c:pt idx="77">
                  <c:v>38.532422818726779</c:v>
                </c:pt>
                <c:pt idx="78">
                  <c:v>41.141189541532903</c:v>
                </c:pt>
                <c:pt idx="79">
                  <c:v>42.850023423864798</c:v>
                </c:pt>
                <c:pt idx="80">
                  <c:v>43.826295651160791</c:v>
                </c:pt>
                <c:pt idx="81">
                  <c:v>44.144488255512819</c:v>
                </c:pt>
                <c:pt idx="82">
                  <c:v>43.826295651160791</c:v>
                </c:pt>
                <c:pt idx="83">
                  <c:v>42.850023423864798</c:v>
                </c:pt>
                <c:pt idx="84">
                  <c:v>41.141189541532903</c:v>
                </c:pt>
                <c:pt idx="85">
                  <c:v>38.532422818726779</c:v>
                </c:pt>
                <c:pt idx="86">
                  <c:v>34.6098475956396</c:v>
                </c:pt>
                <c:pt idx="87">
                  <c:v>28.10325406450794</c:v>
                </c:pt>
                <c:pt idx="88">
                  <c:v>26.931082997508014</c:v>
                </c:pt>
                <c:pt idx="89">
                  <c:v>21.028614454180289</c:v>
                </c:pt>
                <c:pt idx="90">
                  <c:v>17.728698303824011</c:v>
                </c:pt>
                <c:pt idx="91">
                  <c:v>15.426849629329086</c:v>
                </c:pt>
                <c:pt idx="92">
                  <c:v>13.694293512720781</c:v>
                </c:pt>
                <c:pt idx="93">
                  <c:v>12.331029380531172</c:v>
                </c:pt>
                <c:pt idx="94">
                  <c:v>11.225198716040349</c:v>
                </c:pt>
                <c:pt idx="95">
                  <c:v>10.307639053340775</c:v>
                </c:pt>
                <c:pt idx="96">
                  <c:v>9.5326741740140637</c:v>
                </c:pt>
                <c:pt idx="97">
                  <c:v>8.8686696040640456</c:v>
                </c:pt>
                <c:pt idx="98">
                  <c:v>8.2929036623441572</c:v>
                </c:pt>
                <c:pt idx="99">
                  <c:v>7.7885757956197681</c:v>
                </c:pt>
                <c:pt idx="100">
                  <c:v>7.3429640541386485</c:v>
                </c:pt>
                <c:pt idx="101">
                  <c:v>6.946240339647102</c:v>
                </c:pt>
                <c:pt idx="102">
                  <c:v>6.5906813208108543</c:v>
                </c:pt>
                <c:pt idx="103">
                  <c:v>6.2701271922753516</c:v>
                </c:pt>
                <c:pt idx="104">
                  <c:v>5.9796010237435802</c:v>
                </c:pt>
                <c:pt idx="105">
                  <c:v>5.7150352008602976</c:v>
                </c:pt>
                <c:pt idx="106">
                  <c:v>5.4730710779226355</c:v>
                </c:pt>
                <c:pt idx="107">
                  <c:v>5.2509097790382659</c:v>
                </c:pt>
                <c:pt idx="108">
                  <c:v>5.0461994247930813</c:v>
                </c:pt>
                <c:pt idx="109">
                  <c:v>4.8569487459438649</c:v>
                </c:pt>
                <c:pt idx="110">
                  <c:v>4.6814601071345452</c:v>
                </c:pt>
                <c:pt idx="111">
                  <c:v>4.5182770072917862</c:v>
                </c:pt>
                <c:pt idx="112">
                  <c:v>4.3661425137769543</c:v>
                </c:pt>
                <c:pt idx="113">
                  <c:v>4.2239660497391034</c:v>
                </c:pt>
                <c:pt idx="114">
                  <c:v>4.0907966306926733</c:v>
                </c:pt>
                <c:pt idx="115">
                  <c:v>3.9658011288250079</c:v>
                </c:pt>
                <c:pt idx="116">
                  <c:v>3.8482464921363393</c:v>
                </c:pt>
                <c:pt idx="117">
                  <c:v>3.7374851004305572</c:v>
                </c:pt>
                <c:pt idx="118">
                  <c:v>3.6329426286728199</c:v>
                </c:pt>
                <c:pt idx="119">
                  <c:v>3.534107929061443</c:v>
                </c:pt>
                <c:pt idx="120">
                  <c:v>3.4405245493989853</c:v>
                </c:pt>
                <c:pt idx="121">
                  <c:v>3.3517835862067056</c:v>
                </c:pt>
                <c:pt idx="122">
                  <c:v>3.2675176330932389</c:v>
                </c:pt>
                <c:pt idx="123">
                  <c:v>3.1873956329048303</c:v>
                </c:pt>
                <c:pt idx="124">
                  <c:v>3.1111184796052731</c:v>
                </c:pt>
                <c:pt idx="125">
                  <c:v>3.0384152452047903</c:v>
                </c:pt>
                <c:pt idx="126">
                  <c:v>2.9690399302585688</c:v>
                </c:pt>
                <c:pt idx="127">
                  <c:v>2.9027686549017182</c:v>
                </c:pt>
                <c:pt idx="128">
                  <c:v>2.8393972221326957</c:v>
                </c:pt>
                <c:pt idx="129">
                  <c:v>2.7787389969218981</c:v>
                </c:pt>
                <c:pt idx="130">
                  <c:v>2.720623054302763</c:v>
                </c:pt>
                <c:pt idx="131">
                  <c:v>2.6648925573979056</c:v>
                </c:pt>
                <c:pt idx="132">
                  <c:v>2.6114033326880079</c:v>
                </c:pt>
                <c:pt idx="133">
                  <c:v>2.5600226150476386</c:v>
                </c:pt>
                <c:pt idx="134">
                  <c:v>2.5106279393683675</c:v>
                </c:pt>
                <c:pt idx="135">
                  <c:v>2.4631061591435364</c:v>
                </c:pt>
                <c:pt idx="136">
                  <c:v>2.4173525753385605</c:v>
                </c:pt>
                <c:pt idx="137">
                  <c:v>2.3732701613339455</c:v>
                </c:pt>
                <c:pt idx="138">
                  <c:v>2.3307688717841875</c:v>
                </c:pt>
                <c:pt idx="139">
                  <c:v>2.2897650249670596</c:v>
                </c:pt>
                <c:pt idx="140">
                  <c:v>2.2501807496524773</c:v>
                </c:pt>
                <c:pt idx="141">
                  <c:v>2.2119434887527456</c:v>
                </c:pt>
                <c:pt idx="142">
                  <c:v>2.1749855530606728</c:v>
                </c:pt>
                <c:pt idx="143">
                  <c:v>2.139243719267768</c:v>
                </c:pt>
                <c:pt idx="144">
                  <c:v>2.1046588672153144</c:v>
                </c:pt>
                <c:pt idx="145">
                  <c:v>2.0711756519768323</c:v>
                </c:pt>
                <c:pt idx="146">
                  <c:v>2.0387422069279184</c:v>
                </c:pt>
                <c:pt idx="147">
                  <c:v>2.0073098744356694</c:v>
                </c:pt>
                <c:pt idx="148">
                  <c:v>1.9768329612142328</c:v>
                </c:pt>
                <c:pt idx="149">
                  <c:v>1.9472685157470699</c:v>
                </c:pt>
                <c:pt idx="150">
                  <c:v>1.9185761254860192</c:v>
                </c:pt>
                <c:pt idx="151">
                  <c:v>1.8907177318056263</c:v>
                </c:pt>
                <c:pt idx="152">
                  <c:v>1.8636574609229584</c:v>
                </c:pt>
                <c:pt idx="153">
                  <c:v>1.8373614691977642</c:v>
                </c:pt>
                <c:pt idx="154">
                  <c:v>1.8117978014046194</c:v>
                </c:pt>
                <c:pt idx="155">
                  <c:v>1.7869362607239254</c:v>
                </c:pt>
                <c:pt idx="156">
                  <c:v>1.7627482893373105</c:v>
                </c:pt>
                <c:pt idx="157">
                  <c:v>1.7392068586288181</c:v>
                </c:pt>
                <c:pt idx="158">
                  <c:v>1.7162863681036375</c:v>
                </c:pt>
                <c:pt idx="159">
                  <c:v>1.6939625522257373</c:v>
                </c:pt>
                <c:pt idx="160">
                  <c:v>1.6722123944595542</c:v>
                </c:pt>
                <c:pt idx="161">
                  <c:v>1.6510140478736157</c:v>
                </c:pt>
                <c:pt idx="162">
                  <c:v>1.6303467617291421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896-48F7-86E9-C19CF8511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7699192"/>
        <c:axId val="357699584"/>
      </c:scatterChart>
      <c:valAx>
        <c:axId val="357699192"/>
        <c:scaling>
          <c:orientation val="minMax"/>
          <c:max val="18"/>
          <c:min val="-18"/>
        </c:scaling>
        <c:delete val="0"/>
        <c:axPos val="t"/>
        <c:numFmt formatCode="General" sourceLinked="1"/>
        <c:majorTickMark val="cross"/>
        <c:minorTickMark val="out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57699584"/>
        <c:crosses val="autoZero"/>
        <c:crossBetween val="midCat"/>
        <c:majorUnit val="12"/>
        <c:minorUnit val="6"/>
      </c:valAx>
      <c:valAx>
        <c:axId val="357699584"/>
        <c:scaling>
          <c:orientation val="maxMin"/>
          <c:max val="50"/>
        </c:scaling>
        <c:delete val="0"/>
        <c:axPos val="l"/>
        <c:numFmt formatCode="0" sourceLinked="0"/>
        <c:majorTickMark val="cross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57699192"/>
        <c:crossesAt val="-80"/>
        <c:crossBetween val="midCat"/>
        <c:majorUnit val="1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6"/>
          <c:order val="0"/>
          <c:tx>
            <c:v>I-65 (Frankfort)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Sheet1!$E$10:$E$49</c:f>
              <c:numCache>
                <c:formatCode>#,##0</c:formatCode>
                <c:ptCount val="40"/>
                <c:pt idx="0">
                  <c:v>13371.400105309123</c:v>
                </c:pt>
                <c:pt idx="1">
                  <c:v>14097.463478466861</c:v>
                </c:pt>
                <c:pt idx="2">
                  <c:v>12983.03273546391</c:v>
                </c:pt>
                <c:pt idx="3">
                  <c:v>12127.092124675495</c:v>
                </c:pt>
                <c:pt idx="4">
                  <c:v>14028.473110522144</c:v>
                </c:pt>
                <c:pt idx="5">
                  <c:v>12497.595338350811</c:v>
                </c:pt>
                <c:pt idx="6">
                  <c:v>12571.867488966773</c:v>
                </c:pt>
                <c:pt idx="7">
                  <c:v>12461.330949538282</c:v>
                </c:pt>
                <c:pt idx="8">
                  <c:v>12425.625981462872</c:v>
                </c:pt>
                <c:pt idx="9">
                  <c:v>12190.129416967997</c:v>
                </c:pt>
                <c:pt idx="10">
                  <c:v>11976.827204011739</c:v>
                </c:pt>
                <c:pt idx="11">
                  <c:v>12648.579694081884</c:v>
                </c:pt>
                <c:pt idx="12">
                  <c:v>12035.727820572469</c:v>
                </c:pt>
                <c:pt idx="13">
                  <c:v>10717.205216085868</c:v>
                </c:pt>
                <c:pt idx="14">
                  <c:v>12534.435255409511</c:v>
                </c:pt>
                <c:pt idx="15">
                  <c:v>11603.461131990447</c:v>
                </c:pt>
                <c:pt idx="16">
                  <c:v>12534.435255409511</c:v>
                </c:pt>
                <c:pt idx="17">
                  <c:v>12852.050114427289</c:v>
                </c:pt>
                <c:pt idx="18">
                  <c:v>13319.360539656529</c:v>
                </c:pt>
                <c:pt idx="19">
                  <c:v>12461.330949538282</c:v>
                </c:pt>
                <c:pt idx="20">
                  <c:v>13121.539476372713</c:v>
                </c:pt>
                <c:pt idx="21">
                  <c:v>13649.224028872402</c:v>
                </c:pt>
                <c:pt idx="22">
                  <c:v>13831.858552650685</c:v>
                </c:pt>
                <c:pt idx="23">
                  <c:v>12768.553689939428</c:v>
                </c:pt>
                <c:pt idx="24">
                  <c:v>14168.320806185593</c:v>
                </c:pt>
                <c:pt idx="25">
                  <c:v>13591.148950081928</c:v>
                </c:pt>
                <c:pt idx="26">
                  <c:v>13769.517896532307</c:v>
                </c:pt>
                <c:pt idx="27">
                  <c:v>14908.183849913448</c:v>
                </c:pt>
                <c:pt idx="28">
                  <c:v>13769.517896532307</c:v>
                </c:pt>
                <c:pt idx="29">
                  <c:v>13895.749564194126</c:v>
                </c:pt>
                <c:pt idx="30">
                  <c:v>11438.418966022706</c:v>
                </c:pt>
                <c:pt idx="31">
                  <c:v>12983.03273546391</c:v>
                </c:pt>
                <c:pt idx="32">
                  <c:v>11531.165188189327</c:v>
                </c:pt>
                <c:pt idx="33">
                  <c:v>12534.435255409511</c:v>
                </c:pt>
                <c:pt idx="34">
                  <c:v>13218.458336593927</c:v>
                </c:pt>
                <c:pt idx="35">
                  <c:v>13769.517896532307</c:v>
                </c:pt>
                <c:pt idx="36">
                  <c:v>12609.909546200794</c:v>
                </c:pt>
                <c:pt idx="37">
                  <c:v>12983.03273546391</c:v>
                </c:pt>
                <c:pt idx="38">
                  <c:v>13769.517896532307</c:v>
                </c:pt>
                <c:pt idx="39">
                  <c:v>12355.833069254817</c:v>
                </c:pt>
              </c:numCache>
            </c:numRef>
          </c:xVal>
          <c:yVal>
            <c:numRef>
              <c:f>Sheet1!$H$10:$H$49</c:f>
              <c:numCache>
                <c:formatCode>#,##0</c:formatCode>
                <c:ptCount val="40"/>
                <c:pt idx="0">
                  <c:v>9389.6245613967913</c:v>
                </c:pt>
                <c:pt idx="1">
                  <c:v>10554.476136783127</c:v>
                </c:pt>
                <c:pt idx="2">
                  <c:v>8876.6532458714028</c:v>
                </c:pt>
                <c:pt idx="3">
                  <c:v>9181.8553671580212</c:v>
                </c:pt>
                <c:pt idx="4">
                  <c:v>10623.215210752031</c:v>
                </c:pt>
                <c:pt idx="5">
                  <c:v>11998.8251105045</c:v>
                </c:pt>
                <c:pt idx="6">
                  <c:v>11792.034063272193</c:v>
                </c:pt>
                <c:pt idx="7">
                  <c:v>12535.428557630899</c:v>
                </c:pt>
                <c:pt idx="8">
                  <c:v>11829.656648659426</c:v>
                </c:pt>
                <c:pt idx="9">
                  <c:v>12092.986294107111</c:v>
                </c:pt>
                <c:pt idx="10">
                  <c:v>10884.007306620933</c:v>
                </c:pt>
                <c:pt idx="11">
                  <c:v>10067.363383596665</c:v>
                </c:pt>
                <c:pt idx="12">
                  <c:v>11728.636030673953</c:v>
                </c:pt>
                <c:pt idx="13">
                  <c:v>10230.476819386598</c:v>
                </c:pt>
                <c:pt idx="14">
                  <c:v>9011.5657468934187</c:v>
                </c:pt>
                <c:pt idx="15">
                  <c:v>7763.4387961044686</c:v>
                </c:pt>
                <c:pt idx="16">
                  <c:v>7255.3598857033548</c:v>
                </c:pt>
                <c:pt idx="17">
                  <c:v>8540.7582906507996</c:v>
                </c:pt>
                <c:pt idx="18">
                  <c:v>12106.437891764628</c:v>
                </c:pt>
                <c:pt idx="19">
                  <c:v>9252.0088688396754</c:v>
                </c:pt>
                <c:pt idx="20">
                  <c:v>12159.940291487177</c:v>
                </c:pt>
                <c:pt idx="21">
                  <c:v>15031.132829675576</c:v>
                </c:pt>
                <c:pt idx="22">
                  <c:v>15221.376387086257</c:v>
                </c:pt>
                <c:pt idx="23">
                  <c:v>10662.478460459522</c:v>
                </c:pt>
                <c:pt idx="24">
                  <c:v>11726.230301758394</c:v>
                </c:pt>
                <c:pt idx="25">
                  <c:v>10070.447014390606</c:v>
                </c:pt>
                <c:pt idx="26">
                  <c:v>11854.385824181985</c:v>
                </c:pt>
                <c:pt idx="27">
                  <c:v>10913.069504655938</c:v>
                </c:pt>
                <c:pt idx="28">
                  <c:v>15081.856562509129</c:v>
                </c:pt>
                <c:pt idx="29">
                  <c:v>12160.017570074622</c:v>
                </c:pt>
                <c:pt idx="30">
                  <c:v>9782.8258783842975</c:v>
                </c:pt>
                <c:pt idx="31">
                  <c:v>10944.029629541885</c:v>
                </c:pt>
                <c:pt idx="32">
                  <c:v>11650.096057254263</c:v>
                </c:pt>
                <c:pt idx="33">
                  <c:v>8274.3817973994701</c:v>
                </c:pt>
                <c:pt idx="34">
                  <c:v>9229.1181586378698</c:v>
                </c:pt>
                <c:pt idx="35">
                  <c:v>8403.1659498881781</c:v>
                </c:pt>
                <c:pt idx="36">
                  <c:v>9322.7619730998085</c:v>
                </c:pt>
                <c:pt idx="37">
                  <c:v>8638.4545964850477</c:v>
                </c:pt>
                <c:pt idx="38">
                  <c:v>11603.86330694338</c:v>
                </c:pt>
                <c:pt idx="39">
                  <c:v>7174.7961764825995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83-4FCA-9014-D7B68CE0196A}"/>
            </c:ext>
          </c:extLst>
        </c:ser>
        <c:ser>
          <c:idx val="7"/>
          <c:order val="1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Sheet1!$D$74:$D$75</c:f>
              <c:numCache>
                <c:formatCode>General</c:formatCode>
                <c:ptCount val="2"/>
                <c:pt idx="0">
                  <c:v>0</c:v>
                </c:pt>
                <c:pt idx="1">
                  <c:v>30000</c:v>
                </c:pt>
              </c:numCache>
            </c:numRef>
          </c:xVal>
          <c:yVal>
            <c:numRef>
              <c:f>Sheet1!$D$74:$D$75</c:f>
              <c:numCache>
                <c:formatCode>General</c:formatCode>
                <c:ptCount val="2"/>
                <c:pt idx="0">
                  <c:v>0</c:v>
                </c:pt>
                <c:pt idx="1">
                  <c:v>30000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E83-4FCA-9014-D7B68CE0196A}"/>
            </c:ext>
          </c:extLst>
        </c:ser>
        <c:ser>
          <c:idx val="8"/>
          <c:order val="2"/>
          <c:tx>
            <c:v>I-469 (Fort Wayne)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rgbClr val="FFFF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Sheet1!$L$10:$L$48</c:f>
              <c:numCache>
                <c:formatCode>#,##0</c:formatCode>
                <c:ptCount val="39"/>
                <c:pt idx="0">
                  <c:v>13121.539476372713</c:v>
                </c:pt>
                <c:pt idx="1">
                  <c:v>12894.920899594505</c:v>
                </c:pt>
                <c:pt idx="2">
                  <c:v>11808.967268944887</c:v>
                </c:pt>
                <c:pt idx="3">
                  <c:v>11678.266476837927</c:v>
                </c:pt>
                <c:pt idx="4">
                  <c:v>11703.786910633949</c:v>
                </c:pt>
                <c:pt idx="5">
                  <c:v>10832.308604922382</c:v>
                </c:pt>
                <c:pt idx="6">
                  <c:v>10393.742910244087</c:v>
                </c:pt>
                <c:pt idx="7">
                  <c:v>10421.031150771218</c:v>
                </c:pt>
                <c:pt idx="8">
                  <c:v>12852.050114427289</c:v>
                </c:pt>
                <c:pt idx="9">
                  <c:v>11628.109696617297</c:v>
                </c:pt>
                <c:pt idx="10">
                  <c:v>13424.553413709133</c:v>
                </c:pt>
                <c:pt idx="11">
                  <c:v>12254.972028460927</c:v>
                </c:pt>
                <c:pt idx="12">
                  <c:v>13769.517896532307</c:v>
                </c:pt>
                <c:pt idx="13">
                  <c:v>11836.071617301932</c:v>
                </c:pt>
                <c:pt idx="14">
                  <c:v>12425.625981462872</c:v>
                </c:pt>
                <c:pt idx="15">
                  <c:v>12497.595338350811</c:v>
                </c:pt>
                <c:pt idx="16">
                  <c:v>12609.909546200794</c:v>
                </c:pt>
                <c:pt idx="17">
                  <c:v>12938.573031419204</c:v>
                </c:pt>
                <c:pt idx="18">
                  <c:v>11202.531431682326</c:v>
                </c:pt>
                <c:pt idx="19">
                  <c:v>12534.435255409511</c:v>
                </c:pt>
                <c:pt idx="20">
                  <c:v>12127.092124675495</c:v>
                </c:pt>
                <c:pt idx="21">
                  <c:v>12390.464971652813</c:v>
                </c:pt>
                <c:pt idx="22">
                  <c:v>11976.827204011739</c:v>
                </c:pt>
                <c:pt idx="23">
                  <c:v>10954.397485424866</c:v>
                </c:pt>
                <c:pt idx="24">
                  <c:v>12127.092124675495</c:v>
                </c:pt>
                <c:pt idx="25">
                  <c:v>11836.071617301932</c:v>
                </c:pt>
                <c:pt idx="26">
                  <c:v>11947.951105900129</c:v>
                </c:pt>
                <c:pt idx="27">
                  <c:v>11729.610503381637</c:v>
                </c:pt>
                <c:pt idx="28">
                  <c:v>12254.972028460927</c:v>
                </c:pt>
                <c:pt idx="29">
                  <c:v>12687.897003150423</c:v>
                </c:pt>
                <c:pt idx="30">
                  <c:v>11703.786910633949</c:v>
                </c:pt>
                <c:pt idx="31">
                  <c:v>12727.881394456792</c:v>
                </c:pt>
                <c:pt idx="32">
                  <c:v>12852.050114427289</c:v>
                </c:pt>
                <c:pt idx="33">
                  <c:v>12390.464971652813</c:v>
                </c:pt>
                <c:pt idx="34">
                  <c:v>12809.935666545074</c:v>
                </c:pt>
                <c:pt idx="35">
                  <c:v>11976.827204011739</c:v>
                </c:pt>
                <c:pt idx="36">
                  <c:v>12894.920899594505</c:v>
                </c:pt>
                <c:pt idx="37">
                  <c:v>13591.148950081928</c:v>
                </c:pt>
                <c:pt idx="38">
                  <c:v>13591.148950081928</c:v>
                </c:pt>
              </c:numCache>
            </c:numRef>
          </c:xVal>
          <c:yVal>
            <c:numRef>
              <c:f>Sheet1!$O$10:$O$48</c:f>
              <c:numCache>
                <c:formatCode>#,##0</c:formatCode>
                <c:ptCount val="39"/>
                <c:pt idx="0">
                  <c:v>11775.025133333333</c:v>
                </c:pt>
                <c:pt idx="1">
                  <c:v>11621.632933333334</c:v>
                </c:pt>
                <c:pt idx="2">
                  <c:v>11043.761666666667</c:v>
                </c:pt>
                <c:pt idx="3">
                  <c:v>11057.213266666666</c:v>
                </c:pt>
                <c:pt idx="4">
                  <c:v>10385.684299999999</c:v>
                </c:pt>
                <c:pt idx="5">
                  <c:v>10890.1649</c:v>
                </c:pt>
                <c:pt idx="6">
                  <c:v>11488.050933333334</c:v>
                </c:pt>
                <c:pt idx="7">
                  <c:v>11436.317733333333</c:v>
                </c:pt>
                <c:pt idx="8">
                  <c:v>11030.310066666667</c:v>
                </c:pt>
                <c:pt idx="9">
                  <c:v>11478.056099999998</c:v>
                </c:pt>
                <c:pt idx="10">
                  <c:v>11969.585999999999</c:v>
                </c:pt>
                <c:pt idx="11">
                  <c:v>22770.344799999999</c:v>
                </c:pt>
                <c:pt idx="12">
                  <c:v>22825.679766666668</c:v>
                </c:pt>
                <c:pt idx="13">
                  <c:v>21291.01703333333</c:v>
                </c:pt>
                <c:pt idx="14">
                  <c:v>20191.11983333333</c:v>
                </c:pt>
                <c:pt idx="15">
                  <c:v>11134.144333333332</c:v>
                </c:pt>
                <c:pt idx="16">
                  <c:v>9620.7654666666658</c:v>
                </c:pt>
                <c:pt idx="17">
                  <c:v>10136.465133333333</c:v>
                </c:pt>
                <c:pt idx="18">
                  <c:v>10268.796333333332</c:v>
                </c:pt>
                <c:pt idx="19">
                  <c:v>10554.853333333333</c:v>
                </c:pt>
                <c:pt idx="20">
                  <c:v>11316.776506666665</c:v>
                </c:pt>
                <c:pt idx="21">
                  <c:v>12233.079763333331</c:v>
                </c:pt>
                <c:pt idx="22">
                  <c:v>12173.695879999999</c:v>
                </c:pt>
                <c:pt idx="23">
                  <c:v>12959.095613333333</c:v>
                </c:pt>
                <c:pt idx="24">
                  <c:v>14194.011366666666</c:v>
                </c:pt>
                <c:pt idx="25">
                  <c:v>13182.831196666666</c:v>
                </c:pt>
                <c:pt idx="26">
                  <c:v>12666.807613333332</c:v>
                </c:pt>
                <c:pt idx="27">
                  <c:v>12891.631789999999</c:v>
                </c:pt>
                <c:pt idx="28">
                  <c:v>14953.659266666666</c:v>
                </c:pt>
                <c:pt idx="29">
                  <c:v>14824.856316666666</c:v>
                </c:pt>
                <c:pt idx="30">
                  <c:v>14697.294149999998</c:v>
                </c:pt>
                <c:pt idx="31">
                  <c:v>14263.081979999999</c:v>
                </c:pt>
                <c:pt idx="32">
                  <c:v>12907.239093333332</c:v>
                </c:pt>
                <c:pt idx="33">
                  <c:v>12809.519486666666</c:v>
                </c:pt>
                <c:pt idx="34">
                  <c:v>12728.44658</c:v>
                </c:pt>
                <c:pt idx="35">
                  <c:v>12056.359053333334</c:v>
                </c:pt>
                <c:pt idx="36">
                  <c:v>15084.399106666666</c:v>
                </c:pt>
                <c:pt idx="37">
                  <c:v>14643.978693333333</c:v>
                </c:pt>
                <c:pt idx="38">
                  <c:v>23199.985939999999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E83-4FCA-9014-D7B68CE0196A}"/>
            </c:ext>
          </c:extLst>
        </c:ser>
        <c:ser>
          <c:idx val="9"/>
          <c:order val="3"/>
          <c:tx>
            <c:v>US-6 (Brimfield)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rgbClr val="92D05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Sheet1!$S$10:$S$29</c:f>
              <c:numCache>
                <c:formatCode>#,##0</c:formatCode>
                <c:ptCount val="20"/>
                <c:pt idx="0">
                  <c:v>13708.660663661727</c:v>
                </c:pt>
                <c:pt idx="1">
                  <c:v>14316.018229362096</c:v>
                </c:pt>
                <c:pt idx="2">
                  <c:v>13769.517896532307</c:v>
                </c:pt>
                <c:pt idx="3">
                  <c:v>14554.151695865668</c:v>
                </c:pt>
                <c:pt idx="4">
                  <c:v>16056.971869564457</c:v>
                </c:pt>
                <c:pt idx="5">
                  <c:v>13371.400105309123</c:v>
                </c:pt>
                <c:pt idx="6">
                  <c:v>14393.067401890423</c:v>
                </c:pt>
                <c:pt idx="7">
                  <c:v>14028.473110522144</c:v>
                </c:pt>
                <c:pt idx="8">
                  <c:v>13591.148950081928</c:v>
                </c:pt>
                <c:pt idx="9">
                  <c:v>15787.811301287064</c:v>
                </c:pt>
                <c:pt idx="10">
                  <c:v>12190.129416967997</c:v>
                </c:pt>
                <c:pt idx="11">
                  <c:v>13591.148950081928</c:v>
                </c:pt>
                <c:pt idx="12">
                  <c:v>13478.864477648105</c:v>
                </c:pt>
                <c:pt idx="13">
                  <c:v>14168.320806185593</c:v>
                </c:pt>
                <c:pt idx="14">
                  <c:v>12809.935666545074</c:v>
                </c:pt>
                <c:pt idx="15">
                  <c:v>12571.867488966773</c:v>
                </c:pt>
                <c:pt idx="16">
                  <c:v>12288.100055510598</c:v>
                </c:pt>
                <c:pt idx="17">
                  <c:v>11222.912082421599</c:v>
                </c:pt>
                <c:pt idx="18">
                  <c:v>14028.473110522144</c:v>
                </c:pt>
                <c:pt idx="19">
                  <c:v>10782.166026266274</c:v>
                </c:pt>
              </c:numCache>
            </c:numRef>
          </c:xVal>
          <c:yVal>
            <c:numRef>
              <c:f>Sheet1!$V$10:$V$29</c:f>
              <c:numCache>
                <c:formatCode>#,##0</c:formatCode>
                <c:ptCount val="20"/>
                <c:pt idx="0">
                  <c:v>18891.772495340279</c:v>
                </c:pt>
                <c:pt idx="1">
                  <c:v>14786.153244092606</c:v>
                </c:pt>
                <c:pt idx="2">
                  <c:v>12844.809883696109</c:v>
                </c:pt>
                <c:pt idx="3">
                  <c:v>12434.013905160242</c:v>
                </c:pt>
                <c:pt idx="4">
                  <c:v>13092.769608744889</c:v>
                </c:pt>
                <c:pt idx="5">
                  <c:v>14173.660203203643</c:v>
                </c:pt>
                <c:pt idx="6">
                  <c:v>12829.20258128579</c:v>
                </c:pt>
                <c:pt idx="7">
                  <c:v>11940.427456003305</c:v>
                </c:pt>
                <c:pt idx="8">
                  <c:v>11432.079924140984</c:v>
                </c:pt>
                <c:pt idx="9">
                  <c:v>11940.427456003305</c:v>
                </c:pt>
                <c:pt idx="10">
                  <c:v>17313.70080718536</c:v>
                </c:pt>
                <c:pt idx="11">
                  <c:v>17711.111528146757</c:v>
                </c:pt>
                <c:pt idx="12">
                  <c:v>25658.40516257158</c:v>
                </c:pt>
                <c:pt idx="13">
                  <c:v>23430.784070312249</c:v>
                </c:pt>
                <c:pt idx="14">
                  <c:v>18182.364121766048</c:v>
                </c:pt>
                <c:pt idx="15">
                  <c:v>18083.471880004825</c:v>
                </c:pt>
                <c:pt idx="16">
                  <c:v>18316.386461729926</c:v>
                </c:pt>
                <c:pt idx="17">
                  <c:v>16312.752479269964</c:v>
                </c:pt>
                <c:pt idx="18">
                  <c:v>20456.82915926299</c:v>
                </c:pt>
                <c:pt idx="19">
                  <c:v>21316.918530389288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E83-4FCA-9014-D7B68CE0196A}"/>
            </c:ext>
          </c:extLst>
        </c:ser>
        <c:ser>
          <c:idx val="10"/>
          <c:order val="4"/>
          <c:tx>
            <c:v>Cleveland Road (South Bend)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Sheet1!$Z$10:$Z$26</c:f>
              <c:numCache>
                <c:formatCode>#,##0</c:formatCode>
                <c:ptCount val="17"/>
                <c:pt idx="0">
                  <c:v>12809.935666545074</c:v>
                </c:pt>
                <c:pt idx="1">
                  <c:v>10421.031150771218</c:v>
                </c:pt>
                <c:pt idx="2">
                  <c:v>10340.297950957269</c:v>
                </c:pt>
                <c:pt idx="3">
                  <c:v>13961.262329283165</c:v>
                </c:pt>
                <c:pt idx="4">
                  <c:v>13478.864477648105</c:v>
                </c:pt>
                <c:pt idx="5">
                  <c:v>11371.421422317682</c:v>
                </c:pt>
                <c:pt idx="6">
                  <c:v>11243.493961339445</c:v>
                </c:pt>
                <c:pt idx="7">
                  <c:v>11162.359739546177</c:v>
                </c:pt>
                <c:pt idx="8">
                  <c:v>12222.319224032104</c:v>
                </c:pt>
                <c:pt idx="9">
                  <c:v>13895.749564194126</c:v>
                </c:pt>
                <c:pt idx="10">
                  <c:v>11327.907893559435</c:v>
                </c:pt>
                <c:pt idx="11">
                  <c:v>9634.8191250075724</c:v>
                </c:pt>
                <c:pt idx="12">
                  <c:v>10749.421445113931</c:v>
                </c:pt>
                <c:pt idx="13">
                  <c:v>12497.595338350811</c:v>
                </c:pt>
                <c:pt idx="14">
                  <c:v>13424.553413709133</c:v>
                </c:pt>
                <c:pt idx="15">
                  <c:v>13268.393087448107</c:v>
                </c:pt>
                <c:pt idx="16">
                  <c:v>12534.435255409511</c:v>
                </c:pt>
              </c:numCache>
            </c:numRef>
          </c:xVal>
          <c:yVal>
            <c:numRef>
              <c:f>Sheet1!$AC$10:$AC$26</c:f>
              <c:numCache>
                <c:formatCode>#,##0</c:formatCode>
                <c:ptCount val="17"/>
                <c:pt idx="0">
                  <c:v>10853.810958320231</c:v>
                </c:pt>
                <c:pt idx="1">
                  <c:v>10699.691622143182</c:v>
                </c:pt>
                <c:pt idx="2">
                  <c:v>14216.833650130902</c:v>
                </c:pt>
                <c:pt idx="3">
                  <c:v>13273.25550792789</c:v>
                </c:pt>
                <c:pt idx="4">
                  <c:v>10366.086491802032</c:v>
                </c:pt>
                <c:pt idx="5">
                  <c:v>8899.0248485621814</c:v>
                </c:pt>
                <c:pt idx="6">
                  <c:v>11798.050407182027</c:v>
                </c:pt>
                <c:pt idx="7">
                  <c:v>9669.0598855917069</c:v>
                </c:pt>
                <c:pt idx="8">
                  <c:v>8475.7447466137528</c:v>
                </c:pt>
                <c:pt idx="9">
                  <c:v>11514.567594833912</c:v>
                </c:pt>
                <c:pt idx="10">
                  <c:v>11124.68591592005</c:v>
                </c:pt>
                <c:pt idx="11">
                  <c:v>7304.2175280313259</c:v>
                </c:pt>
                <c:pt idx="12">
                  <c:v>8054.848578342845</c:v>
                </c:pt>
                <c:pt idx="13">
                  <c:v>12303.356546230281</c:v>
                </c:pt>
                <c:pt idx="14">
                  <c:v>10988.531836703211</c:v>
                </c:pt>
                <c:pt idx="15">
                  <c:v>9447.2368027686261</c:v>
                </c:pt>
                <c:pt idx="16">
                  <c:v>12216.661865511218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E83-4FCA-9014-D7B68CE0196A}"/>
            </c:ext>
          </c:extLst>
        </c:ser>
        <c:ser>
          <c:idx val="11"/>
          <c:order val="5"/>
          <c:spPr>
            <a:ln w="254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Sheet1!$AC$87:$AC$186</c:f>
              <c:numCache>
                <c:formatCode>#,##0</c:formatCode>
                <c:ptCount val="100"/>
                <c:pt idx="0">
                  <c:v>9634.8191250075724</c:v>
                </c:pt>
                <c:pt idx="1">
                  <c:v>9699.6893547505715</c:v>
                </c:pt>
                <c:pt idx="2">
                  <c:v>9764.5595844935706</c:v>
                </c:pt>
                <c:pt idx="3">
                  <c:v>9829.4298142365697</c:v>
                </c:pt>
                <c:pt idx="4">
                  <c:v>9894.3000439795669</c:v>
                </c:pt>
                <c:pt idx="5">
                  <c:v>9959.170273722566</c:v>
                </c:pt>
                <c:pt idx="6">
                  <c:v>10024.040503465565</c:v>
                </c:pt>
                <c:pt idx="7">
                  <c:v>10088.910733208564</c:v>
                </c:pt>
                <c:pt idx="8">
                  <c:v>10153.780962951563</c:v>
                </c:pt>
                <c:pt idx="9">
                  <c:v>10218.651192694562</c:v>
                </c:pt>
                <c:pt idx="10">
                  <c:v>10283.521422437561</c:v>
                </c:pt>
                <c:pt idx="11">
                  <c:v>10348.39165218056</c:v>
                </c:pt>
                <c:pt idx="12">
                  <c:v>10413.261881923558</c:v>
                </c:pt>
                <c:pt idx="13">
                  <c:v>10478.132111666557</c:v>
                </c:pt>
                <c:pt idx="14">
                  <c:v>10543.002341409556</c:v>
                </c:pt>
                <c:pt idx="15">
                  <c:v>10607.872571152555</c:v>
                </c:pt>
                <c:pt idx="16">
                  <c:v>10672.742800895554</c:v>
                </c:pt>
                <c:pt idx="17">
                  <c:v>10737.613030638553</c:v>
                </c:pt>
                <c:pt idx="18">
                  <c:v>10802.483260381552</c:v>
                </c:pt>
                <c:pt idx="19">
                  <c:v>10867.353490124551</c:v>
                </c:pt>
                <c:pt idx="20">
                  <c:v>10932.223719867548</c:v>
                </c:pt>
                <c:pt idx="21">
                  <c:v>10997.093949610547</c:v>
                </c:pt>
                <c:pt idx="22">
                  <c:v>11061.964179353547</c:v>
                </c:pt>
                <c:pt idx="23">
                  <c:v>11126.834409096546</c:v>
                </c:pt>
                <c:pt idx="24">
                  <c:v>11191.704638839545</c:v>
                </c:pt>
                <c:pt idx="25">
                  <c:v>11256.574868582544</c:v>
                </c:pt>
                <c:pt idx="26">
                  <c:v>11321.445098325543</c:v>
                </c:pt>
                <c:pt idx="27">
                  <c:v>11386.31532806854</c:v>
                </c:pt>
                <c:pt idx="28">
                  <c:v>11451.185557811539</c:v>
                </c:pt>
                <c:pt idx="29">
                  <c:v>11516.055787554538</c:v>
                </c:pt>
                <c:pt idx="30">
                  <c:v>11580.926017297537</c:v>
                </c:pt>
                <c:pt idx="31">
                  <c:v>11645.796247040536</c:v>
                </c:pt>
                <c:pt idx="32">
                  <c:v>11710.666476783535</c:v>
                </c:pt>
                <c:pt idx="33">
                  <c:v>11775.536706526535</c:v>
                </c:pt>
                <c:pt idx="34">
                  <c:v>11840.406936269534</c:v>
                </c:pt>
                <c:pt idx="35">
                  <c:v>11905.277166012533</c:v>
                </c:pt>
                <c:pt idx="36">
                  <c:v>11970.14739575553</c:v>
                </c:pt>
                <c:pt idx="37">
                  <c:v>12035.017625498529</c:v>
                </c:pt>
                <c:pt idx="38">
                  <c:v>12099.887855241528</c:v>
                </c:pt>
                <c:pt idx="39">
                  <c:v>12164.758084984527</c:v>
                </c:pt>
                <c:pt idx="40">
                  <c:v>12229.628314727526</c:v>
                </c:pt>
                <c:pt idx="41">
                  <c:v>12294.498544470525</c:v>
                </c:pt>
                <c:pt idx="42">
                  <c:v>12359.368774213523</c:v>
                </c:pt>
                <c:pt idx="43">
                  <c:v>12424.239003956522</c:v>
                </c:pt>
                <c:pt idx="44">
                  <c:v>12489.109233699521</c:v>
                </c:pt>
                <c:pt idx="45">
                  <c:v>12553.97946344252</c:v>
                </c:pt>
                <c:pt idx="46">
                  <c:v>12618.849693185519</c:v>
                </c:pt>
                <c:pt idx="47">
                  <c:v>12683.719922928518</c:v>
                </c:pt>
                <c:pt idx="48">
                  <c:v>12748.590152671517</c:v>
                </c:pt>
                <c:pt idx="49">
                  <c:v>12813.460382414516</c:v>
                </c:pt>
                <c:pt idx="50">
                  <c:v>12878.330612157513</c:v>
                </c:pt>
                <c:pt idx="51">
                  <c:v>12943.200841900512</c:v>
                </c:pt>
                <c:pt idx="52">
                  <c:v>13008.071071643511</c:v>
                </c:pt>
                <c:pt idx="53">
                  <c:v>13072.941301386511</c:v>
                </c:pt>
                <c:pt idx="54">
                  <c:v>13137.81153112951</c:v>
                </c:pt>
                <c:pt idx="55">
                  <c:v>13202.681760872509</c:v>
                </c:pt>
                <c:pt idx="56">
                  <c:v>13267.551990615506</c:v>
                </c:pt>
                <c:pt idx="57">
                  <c:v>13332.422220358505</c:v>
                </c:pt>
                <c:pt idx="58">
                  <c:v>13397.292450101504</c:v>
                </c:pt>
                <c:pt idx="59">
                  <c:v>13462.162679844503</c:v>
                </c:pt>
                <c:pt idx="60">
                  <c:v>13527.032909587502</c:v>
                </c:pt>
                <c:pt idx="61">
                  <c:v>13591.903139330501</c:v>
                </c:pt>
                <c:pt idx="62">
                  <c:v>13656.7733690735</c:v>
                </c:pt>
                <c:pt idx="63">
                  <c:v>13721.643598816499</c:v>
                </c:pt>
                <c:pt idx="64">
                  <c:v>13786.513828559499</c:v>
                </c:pt>
                <c:pt idx="65">
                  <c:v>13851.384058302498</c:v>
                </c:pt>
                <c:pt idx="66">
                  <c:v>13916.254288045497</c:v>
                </c:pt>
                <c:pt idx="67">
                  <c:v>13981.124517788496</c:v>
                </c:pt>
                <c:pt idx="68">
                  <c:v>14045.994747531493</c:v>
                </c:pt>
                <c:pt idx="69">
                  <c:v>14110.864977274492</c:v>
                </c:pt>
                <c:pt idx="70">
                  <c:v>14175.735207017491</c:v>
                </c:pt>
                <c:pt idx="71">
                  <c:v>14240.605436760488</c:v>
                </c:pt>
                <c:pt idx="72">
                  <c:v>14305.475666503487</c:v>
                </c:pt>
                <c:pt idx="73">
                  <c:v>14370.345896246487</c:v>
                </c:pt>
                <c:pt idx="74">
                  <c:v>14435.216125989486</c:v>
                </c:pt>
                <c:pt idx="75">
                  <c:v>14500.086355732485</c:v>
                </c:pt>
                <c:pt idx="76">
                  <c:v>14564.956585475484</c:v>
                </c:pt>
                <c:pt idx="77">
                  <c:v>14629.826815218483</c:v>
                </c:pt>
                <c:pt idx="78">
                  <c:v>14694.697044961482</c:v>
                </c:pt>
                <c:pt idx="79">
                  <c:v>14759.567274704481</c:v>
                </c:pt>
                <c:pt idx="80">
                  <c:v>14824.43750444748</c:v>
                </c:pt>
                <c:pt idx="81">
                  <c:v>14889.307734190479</c:v>
                </c:pt>
                <c:pt idx="82">
                  <c:v>14954.177963933478</c:v>
                </c:pt>
                <c:pt idx="83">
                  <c:v>15019.048193676477</c:v>
                </c:pt>
                <c:pt idx="84">
                  <c:v>15083.918423419473</c:v>
                </c:pt>
                <c:pt idx="85">
                  <c:v>15148.788653162472</c:v>
                </c:pt>
                <c:pt idx="86">
                  <c:v>15213.658882905471</c:v>
                </c:pt>
                <c:pt idx="87">
                  <c:v>15278.52911264847</c:v>
                </c:pt>
                <c:pt idx="88">
                  <c:v>15343.399342391469</c:v>
                </c:pt>
                <c:pt idx="89">
                  <c:v>15408.269572134468</c:v>
                </c:pt>
                <c:pt idx="90">
                  <c:v>15473.139801877467</c:v>
                </c:pt>
                <c:pt idx="91">
                  <c:v>15538.010031620466</c:v>
                </c:pt>
                <c:pt idx="92">
                  <c:v>15602.880261363465</c:v>
                </c:pt>
                <c:pt idx="93">
                  <c:v>15667.750491106464</c:v>
                </c:pt>
                <c:pt idx="94">
                  <c:v>15732.620720849463</c:v>
                </c:pt>
                <c:pt idx="95">
                  <c:v>15797.490950592462</c:v>
                </c:pt>
                <c:pt idx="96">
                  <c:v>15862.36118033546</c:v>
                </c:pt>
                <c:pt idx="97">
                  <c:v>15927.231410078459</c:v>
                </c:pt>
                <c:pt idx="98">
                  <c:v>15992.101639821458</c:v>
                </c:pt>
                <c:pt idx="99">
                  <c:v>16056.971869564457</c:v>
                </c:pt>
              </c:numCache>
            </c:numRef>
          </c:xVal>
          <c:yVal>
            <c:numRef>
              <c:f>Sheet1!$AD$87:$AD$186</c:f>
              <c:numCache>
                <c:formatCode>General</c:formatCode>
                <c:ptCount val="100"/>
                <c:pt idx="0">
                  <c:v>2366.6548924170193</c:v>
                </c:pt>
                <c:pt idx="1">
                  <c:v>2431.5251221600183</c:v>
                </c:pt>
                <c:pt idx="2">
                  <c:v>2496.3953519030174</c:v>
                </c:pt>
                <c:pt idx="3">
                  <c:v>2561.2655816460165</c:v>
                </c:pt>
                <c:pt idx="4">
                  <c:v>2626.1358113890137</c:v>
                </c:pt>
                <c:pt idx="5">
                  <c:v>2691.0060411320128</c:v>
                </c:pt>
                <c:pt idx="6">
                  <c:v>2755.8762708750119</c:v>
                </c:pt>
                <c:pt idx="7">
                  <c:v>2820.7465006180109</c:v>
                </c:pt>
                <c:pt idx="8">
                  <c:v>2885.61673036101</c:v>
                </c:pt>
                <c:pt idx="9">
                  <c:v>2950.4869601040091</c:v>
                </c:pt>
                <c:pt idx="10">
                  <c:v>3015.3571898470082</c:v>
                </c:pt>
                <c:pt idx="11">
                  <c:v>3080.2274195900072</c:v>
                </c:pt>
                <c:pt idx="12">
                  <c:v>3145.0976493330045</c:v>
                </c:pt>
                <c:pt idx="13">
                  <c:v>3209.9678790760036</c:v>
                </c:pt>
                <c:pt idx="14">
                  <c:v>3274.8381088190026</c:v>
                </c:pt>
                <c:pt idx="15">
                  <c:v>3339.7083385620017</c:v>
                </c:pt>
                <c:pt idx="16">
                  <c:v>3404.5785683050008</c:v>
                </c:pt>
                <c:pt idx="17">
                  <c:v>3469.4487980479998</c:v>
                </c:pt>
                <c:pt idx="18">
                  <c:v>3534.3190277909989</c:v>
                </c:pt>
                <c:pt idx="19">
                  <c:v>3599.189257533998</c:v>
                </c:pt>
                <c:pt idx="20">
                  <c:v>3664.0594872769952</c:v>
                </c:pt>
                <c:pt idx="21">
                  <c:v>3728.9297170199943</c:v>
                </c:pt>
                <c:pt idx="22">
                  <c:v>3793.7999467629934</c:v>
                </c:pt>
                <c:pt idx="23">
                  <c:v>3858.6701765059925</c:v>
                </c:pt>
                <c:pt idx="24">
                  <c:v>3923.5404062489915</c:v>
                </c:pt>
                <c:pt idx="25">
                  <c:v>3988.4106359919906</c:v>
                </c:pt>
                <c:pt idx="26">
                  <c:v>4053.2808657349897</c:v>
                </c:pt>
                <c:pt idx="27">
                  <c:v>4118.1510954779869</c:v>
                </c:pt>
                <c:pt idx="28">
                  <c:v>4183.021325220986</c:v>
                </c:pt>
                <c:pt idx="29">
                  <c:v>4247.8915549639851</c:v>
                </c:pt>
                <c:pt idx="30">
                  <c:v>4312.7617847069841</c:v>
                </c:pt>
                <c:pt idx="31">
                  <c:v>4377.6320144499832</c:v>
                </c:pt>
                <c:pt idx="32">
                  <c:v>4442.5022441929823</c:v>
                </c:pt>
                <c:pt idx="33">
                  <c:v>4507.3724739359814</c:v>
                </c:pt>
                <c:pt idx="34">
                  <c:v>4572.2427036789804</c:v>
                </c:pt>
                <c:pt idx="35">
                  <c:v>4637.1129334219795</c:v>
                </c:pt>
                <c:pt idx="36">
                  <c:v>4701.9831631649768</c:v>
                </c:pt>
                <c:pt idx="37">
                  <c:v>4766.8533929079758</c:v>
                </c:pt>
                <c:pt idx="38">
                  <c:v>4831.7236226509749</c:v>
                </c:pt>
                <c:pt idx="39">
                  <c:v>4896.593852393974</c:v>
                </c:pt>
                <c:pt idx="40">
                  <c:v>4961.464082136973</c:v>
                </c:pt>
                <c:pt idx="41">
                  <c:v>5026.3343118799721</c:v>
                </c:pt>
                <c:pt idx="42">
                  <c:v>5091.2045416229694</c:v>
                </c:pt>
                <c:pt idx="43">
                  <c:v>5156.0747713659684</c:v>
                </c:pt>
                <c:pt idx="44">
                  <c:v>5220.9450011089675</c:v>
                </c:pt>
                <c:pt idx="45">
                  <c:v>5285.8152308519666</c:v>
                </c:pt>
                <c:pt idx="46">
                  <c:v>5350.6854605949657</c:v>
                </c:pt>
                <c:pt idx="47">
                  <c:v>5415.5556903379647</c:v>
                </c:pt>
                <c:pt idx="48">
                  <c:v>5480.4259200809638</c:v>
                </c:pt>
                <c:pt idx="49">
                  <c:v>5545.2961498239629</c:v>
                </c:pt>
                <c:pt idx="50">
                  <c:v>5610.1663795669601</c:v>
                </c:pt>
                <c:pt idx="51">
                  <c:v>5675.0366093099592</c:v>
                </c:pt>
                <c:pt idx="52">
                  <c:v>5739.9068390529583</c:v>
                </c:pt>
                <c:pt idx="53">
                  <c:v>5804.7770687959573</c:v>
                </c:pt>
                <c:pt idx="54">
                  <c:v>5869.6472985389564</c:v>
                </c:pt>
                <c:pt idx="55">
                  <c:v>5934.5175282819555</c:v>
                </c:pt>
                <c:pt idx="56">
                  <c:v>5999.3877580249527</c:v>
                </c:pt>
                <c:pt idx="57">
                  <c:v>6064.2579877679518</c:v>
                </c:pt>
                <c:pt idx="58">
                  <c:v>6129.1282175109509</c:v>
                </c:pt>
                <c:pt idx="59">
                  <c:v>6193.99844725395</c:v>
                </c:pt>
                <c:pt idx="60">
                  <c:v>6258.868676996949</c:v>
                </c:pt>
                <c:pt idx="61">
                  <c:v>6323.7389067399481</c:v>
                </c:pt>
                <c:pt idx="62">
                  <c:v>6388.6091364829472</c:v>
                </c:pt>
                <c:pt idx="63">
                  <c:v>6453.4793662259463</c:v>
                </c:pt>
                <c:pt idx="64">
                  <c:v>6518.3495959689453</c:v>
                </c:pt>
                <c:pt idx="65">
                  <c:v>6583.2198257119444</c:v>
                </c:pt>
                <c:pt idx="66">
                  <c:v>6648.0900554549435</c:v>
                </c:pt>
                <c:pt idx="67">
                  <c:v>6712.9602851979425</c:v>
                </c:pt>
                <c:pt idx="68">
                  <c:v>6777.8305149409398</c:v>
                </c:pt>
                <c:pt idx="69">
                  <c:v>6842.7007446839389</c:v>
                </c:pt>
                <c:pt idx="70">
                  <c:v>6907.5709744269379</c:v>
                </c:pt>
                <c:pt idx="71">
                  <c:v>6972.4412041699352</c:v>
                </c:pt>
                <c:pt idx="72">
                  <c:v>7037.3114339129343</c:v>
                </c:pt>
                <c:pt idx="73">
                  <c:v>7102.1816636559333</c:v>
                </c:pt>
                <c:pt idx="74">
                  <c:v>7167.0518933989324</c:v>
                </c:pt>
                <c:pt idx="75">
                  <c:v>7231.9221231419315</c:v>
                </c:pt>
                <c:pt idx="76">
                  <c:v>7296.7923528849306</c:v>
                </c:pt>
                <c:pt idx="77">
                  <c:v>7361.6625826279296</c:v>
                </c:pt>
                <c:pt idx="78">
                  <c:v>7426.5328123709287</c:v>
                </c:pt>
                <c:pt idx="79">
                  <c:v>7491.4030421139278</c:v>
                </c:pt>
                <c:pt idx="80">
                  <c:v>7556.2732718569268</c:v>
                </c:pt>
                <c:pt idx="81">
                  <c:v>7621.1435015999259</c:v>
                </c:pt>
                <c:pt idx="82">
                  <c:v>7686.013731342925</c:v>
                </c:pt>
                <c:pt idx="83">
                  <c:v>7750.8839610859241</c:v>
                </c:pt>
                <c:pt idx="84">
                  <c:v>7815.7541908289195</c:v>
                </c:pt>
                <c:pt idx="85">
                  <c:v>7880.6244205719186</c:v>
                </c:pt>
                <c:pt idx="86">
                  <c:v>7945.4946503149176</c:v>
                </c:pt>
                <c:pt idx="87">
                  <c:v>8010.3648800579167</c:v>
                </c:pt>
                <c:pt idx="88">
                  <c:v>8075.2351098009158</c:v>
                </c:pt>
                <c:pt idx="89">
                  <c:v>8140.1053395439149</c:v>
                </c:pt>
                <c:pt idx="90">
                  <c:v>8204.9755692869148</c:v>
                </c:pt>
                <c:pt idx="91">
                  <c:v>8269.8457990299139</c:v>
                </c:pt>
                <c:pt idx="92">
                  <c:v>8334.716028772913</c:v>
                </c:pt>
                <c:pt idx="93">
                  <c:v>8399.586258515912</c:v>
                </c:pt>
                <c:pt idx="94">
                  <c:v>8464.4564882589111</c:v>
                </c:pt>
                <c:pt idx="95">
                  <c:v>8529.3267180019102</c:v>
                </c:pt>
                <c:pt idx="96">
                  <c:v>8594.1969477449056</c:v>
                </c:pt>
                <c:pt idx="97">
                  <c:v>8659.0671774879047</c:v>
                </c:pt>
                <c:pt idx="98">
                  <c:v>8723.9374072309038</c:v>
                </c:pt>
                <c:pt idx="99">
                  <c:v>8788.8076369739028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E83-4FCA-9014-D7B68CE0196A}"/>
            </c:ext>
          </c:extLst>
        </c:ser>
        <c:ser>
          <c:idx val="5"/>
          <c:order val="6"/>
          <c:spPr>
            <a:ln w="254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Sheet1!$AC$87:$AC$186</c:f>
              <c:numCache>
                <c:formatCode>#,##0</c:formatCode>
                <c:ptCount val="100"/>
                <c:pt idx="0">
                  <c:v>9634.8191250075724</c:v>
                </c:pt>
                <c:pt idx="1">
                  <c:v>9699.6893547505715</c:v>
                </c:pt>
                <c:pt idx="2">
                  <c:v>9764.5595844935706</c:v>
                </c:pt>
                <c:pt idx="3">
                  <c:v>9829.4298142365697</c:v>
                </c:pt>
                <c:pt idx="4">
                  <c:v>9894.3000439795669</c:v>
                </c:pt>
                <c:pt idx="5">
                  <c:v>9959.170273722566</c:v>
                </c:pt>
                <c:pt idx="6">
                  <c:v>10024.040503465565</c:v>
                </c:pt>
                <c:pt idx="7">
                  <c:v>10088.910733208564</c:v>
                </c:pt>
                <c:pt idx="8">
                  <c:v>10153.780962951563</c:v>
                </c:pt>
                <c:pt idx="9">
                  <c:v>10218.651192694562</c:v>
                </c:pt>
                <c:pt idx="10">
                  <c:v>10283.521422437561</c:v>
                </c:pt>
                <c:pt idx="11">
                  <c:v>10348.39165218056</c:v>
                </c:pt>
                <c:pt idx="12">
                  <c:v>10413.261881923558</c:v>
                </c:pt>
                <c:pt idx="13">
                  <c:v>10478.132111666557</c:v>
                </c:pt>
                <c:pt idx="14">
                  <c:v>10543.002341409556</c:v>
                </c:pt>
                <c:pt idx="15">
                  <c:v>10607.872571152555</c:v>
                </c:pt>
                <c:pt idx="16">
                  <c:v>10672.742800895554</c:v>
                </c:pt>
                <c:pt idx="17">
                  <c:v>10737.613030638553</c:v>
                </c:pt>
                <c:pt idx="18">
                  <c:v>10802.483260381552</c:v>
                </c:pt>
                <c:pt idx="19">
                  <c:v>10867.353490124551</c:v>
                </c:pt>
                <c:pt idx="20">
                  <c:v>10932.223719867548</c:v>
                </c:pt>
                <c:pt idx="21">
                  <c:v>10997.093949610547</c:v>
                </c:pt>
                <c:pt idx="22">
                  <c:v>11061.964179353547</c:v>
                </c:pt>
                <c:pt idx="23">
                  <c:v>11126.834409096546</c:v>
                </c:pt>
                <c:pt idx="24">
                  <c:v>11191.704638839545</c:v>
                </c:pt>
                <c:pt idx="25">
                  <c:v>11256.574868582544</c:v>
                </c:pt>
                <c:pt idx="26">
                  <c:v>11321.445098325543</c:v>
                </c:pt>
                <c:pt idx="27">
                  <c:v>11386.31532806854</c:v>
                </c:pt>
                <c:pt idx="28">
                  <c:v>11451.185557811539</c:v>
                </c:pt>
                <c:pt idx="29">
                  <c:v>11516.055787554538</c:v>
                </c:pt>
                <c:pt idx="30">
                  <c:v>11580.926017297537</c:v>
                </c:pt>
                <c:pt idx="31">
                  <c:v>11645.796247040536</c:v>
                </c:pt>
                <c:pt idx="32">
                  <c:v>11710.666476783535</c:v>
                </c:pt>
                <c:pt idx="33">
                  <c:v>11775.536706526535</c:v>
                </c:pt>
                <c:pt idx="34">
                  <c:v>11840.406936269534</c:v>
                </c:pt>
                <c:pt idx="35">
                  <c:v>11905.277166012533</c:v>
                </c:pt>
                <c:pt idx="36">
                  <c:v>11970.14739575553</c:v>
                </c:pt>
                <c:pt idx="37">
                  <c:v>12035.017625498529</c:v>
                </c:pt>
                <c:pt idx="38">
                  <c:v>12099.887855241528</c:v>
                </c:pt>
                <c:pt idx="39">
                  <c:v>12164.758084984527</c:v>
                </c:pt>
                <c:pt idx="40">
                  <c:v>12229.628314727526</c:v>
                </c:pt>
                <c:pt idx="41">
                  <c:v>12294.498544470525</c:v>
                </c:pt>
                <c:pt idx="42">
                  <c:v>12359.368774213523</c:v>
                </c:pt>
                <c:pt idx="43">
                  <c:v>12424.239003956522</c:v>
                </c:pt>
                <c:pt idx="44">
                  <c:v>12489.109233699521</c:v>
                </c:pt>
                <c:pt idx="45">
                  <c:v>12553.97946344252</c:v>
                </c:pt>
                <c:pt idx="46">
                  <c:v>12618.849693185519</c:v>
                </c:pt>
                <c:pt idx="47">
                  <c:v>12683.719922928518</c:v>
                </c:pt>
                <c:pt idx="48">
                  <c:v>12748.590152671517</c:v>
                </c:pt>
                <c:pt idx="49">
                  <c:v>12813.460382414516</c:v>
                </c:pt>
                <c:pt idx="50">
                  <c:v>12878.330612157513</c:v>
                </c:pt>
                <c:pt idx="51">
                  <c:v>12943.200841900512</c:v>
                </c:pt>
                <c:pt idx="52">
                  <c:v>13008.071071643511</c:v>
                </c:pt>
                <c:pt idx="53">
                  <c:v>13072.941301386511</c:v>
                </c:pt>
                <c:pt idx="54">
                  <c:v>13137.81153112951</c:v>
                </c:pt>
                <c:pt idx="55">
                  <c:v>13202.681760872509</c:v>
                </c:pt>
                <c:pt idx="56">
                  <c:v>13267.551990615506</c:v>
                </c:pt>
                <c:pt idx="57">
                  <c:v>13332.422220358505</c:v>
                </c:pt>
                <c:pt idx="58">
                  <c:v>13397.292450101504</c:v>
                </c:pt>
                <c:pt idx="59">
                  <c:v>13462.162679844503</c:v>
                </c:pt>
                <c:pt idx="60">
                  <c:v>13527.032909587502</c:v>
                </c:pt>
                <c:pt idx="61">
                  <c:v>13591.903139330501</c:v>
                </c:pt>
                <c:pt idx="62">
                  <c:v>13656.7733690735</c:v>
                </c:pt>
                <c:pt idx="63">
                  <c:v>13721.643598816499</c:v>
                </c:pt>
                <c:pt idx="64">
                  <c:v>13786.513828559499</c:v>
                </c:pt>
                <c:pt idx="65">
                  <c:v>13851.384058302498</c:v>
                </c:pt>
                <c:pt idx="66">
                  <c:v>13916.254288045497</c:v>
                </c:pt>
                <c:pt idx="67">
                  <c:v>13981.124517788496</c:v>
                </c:pt>
                <c:pt idx="68">
                  <c:v>14045.994747531493</c:v>
                </c:pt>
                <c:pt idx="69">
                  <c:v>14110.864977274492</c:v>
                </c:pt>
                <c:pt idx="70">
                  <c:v>14175.735207017491</c:v>
                </c:pt>
                <c:pt idx="71">
                  <c:v>14240.605436760488</c:v>
                </c:pt>
                <c:pt idx="72">
                  <c:v>14305.475666503487</c:v>
                </c:pt>
                <c:pt idx="73">
                  <c:v>14370.345896246487</c:v>
                </c:pt>
                <c:pt idx="74">
                  <c:v>14435.216125989486</c:v>
                </c:pt>
                <c:pt idx="75">
                  <c:v>14500.086355732485</c:v>
                </c:pt>
                <c:pt idx="76">
                  <c:v>14564.956585475484</c:v>
                </c:pt>
                <c:pt idx="77">
                  <c:v>14629.826815218483</c:v>
                </c:pt>
                <c:pt idx="78">
                  <c:v>14694.697044961482</c:v>
                </c:pt>
                <c:pt idx="79">
                  <c:v>14759.567274704481</c:v>
                </c:pt>
                <c:pt idx="80">
                  <c:v>14824.43750444748</c:v>
                </c:pt>
                <c:pt idx="81">
                  <c:v>14889.307734190479</c:v>
                </c:pt>
                <c:pt idx="82">
                  <c:v>14954.177963933478</c:v>
                </c:pt>
                <c:pt idx="83">
                  <c:v>15019.048193676477</c:v>
                </c:pt>
                <c:pt idx="84">
                  <c:v>15083.918423419473</c:v>
                </c:pt>
                <c:pt idx="85">
                  <c:v>15148.788653162472</c:v>
                </c:pt>
                <c:pt idx="86">
                  <c:v>15213.658882905471</c:v>
                </c:pt>
                <c:pt idx="87">
                  <c:v>15278.52911264847</c:v>
                </c:pt>
                <c:pt idx="88">
                  <c:v>15343.399342391469</c:v>
                </c:pt>
                <c:pt idx="89">
                  <c:v>15408.269572134468</c:v>
                </c:pt>
                <c:pt idx="90">
                  <c:v>15473.139801877467</c:v>
                </c:pt>
                <c:pt idx="91">
                  <c:v>15538.010031620466</c:v>
                </c:pt>
                <c:pt idx="92">
                  <c:v>15602.880261363465</c:v>
                </c:pt>
                <c:pt idx="93">
                  <c:v>15667.750491106464</c:v>
                </c:pt>
                <c:pt idx="94">
                  <c:v>15732.620720849463</c:v>
                </c:pt>
                <c:pt idx="95">
                  <c:v>15797.490950592462</c:v>
                </c:pt>
                <c:pt idx="96">
                  <c:v>15862.36118033546</c:v>
                </c:pt>
                <c:pt idx="97">
                  <c:v>15927.231410078459</c:v>
                </c:pt>
                <c:pt idx="98">
                  <c:v>15992.101639821458</c:v>
                </c:pt>
                <c:pt idx="99">
                  <c:v>16056.971869564457</c:v>
                </c:pt>
              </c:numCache>
            </c:numRef>
          </c:xVal>
          <c:yVal>
            <c:numRef>
              <c:f>Sheet1!$AE$87:$AE$186</c:f>
              <c:numCache>
                <c:formatCode>General</c:formatCode>
                <c:ptCount val="100"/>
                <c:pt idx="0">
                  <c:v>16836.988009610799</c:v>
                </c:pt>
                <c:pt idx="1">
                  <c:v>16901.858239353798</c:v>
                </c:pt>
                <c:pt idx="2">
                  <c:v>16966.728469096797</c:v>
                </c:pt>
                <c:pt idx="3">
                  <c:v>17031.598698839796</c:v>
                </c:pt>
                <c:pt idx="4">
                  <c:v>17096.468928582795</c:v>
                </c:pt>
                <c:pt idx="5">
                  <c:v>17161.339158325794</c:v>
                </c:pt>
                <c:pt idx="6">
                  <c:v>17226.209388068793</c:v>
                </c:pt>
                <c:pt idx="7">
                  <c:v>17291.079617811793</c:v>
                </c:pt>
                <c:pt idx="8">
                  <c:v>17355.949847554792</c:v>
                </c:pt>
                <c:pt idx="9">
                  <c:v>17420.820077297791</c:v>
                </c:pt>
                <c:pt idx="10">
                  <c:v>17485.69030704079</c:v>
                </c:pt>
                <c:pt idx="11">
                  <c:v>17550.560536783789</c:v>
                </c:pt>
                <c:pt idx="12">
                  <c:v>17615.430766526784</c:v>
                </c:pt>
                <c:pt idx="13">
                  <c:v>17680.300996269783</c:v>
                </c:pt>
                <c:pt idx="14">
                  <c:v>17745.171226012782</c:v>
                </c:pt>
                <c:pt idx="15">
                  <c:v>17810.041455755781</c:v>
                </c:pt>
                <c:pt idx="16">
                  <c:v>17874.911685498781</c:v>
                </c:pt>
                <c:pt idx="17">
                  <c:v>17939.78191524178</c:v>
                </c:pt>
                <c:pt idx="18">
                  <c:v>18004.652144984779</c:v>
                </c:pt>
                <c:pt idx="19">
                  <c:v>18069.522374727778</c:v>
                </c:pt>
                <c:pt idx="20">
                  <c:v>18134.392604470777</c:v>
                </c:pt>
                <c:pt idx="21">
                  <c:v>18199.262834213776</c:v>
                </c:pt>
                <c:pt idx="22">
                  <c:v>18264.133063956775</c:v>
                </c:pt>
                <c:pt idx="23">
                  <c:v>18329.003293699774</c:v>
                </c:pt>
                <c:pt idx="24">
                  <c:v>18393.873523442773</c:v>
                </c:pt>
                <c:pt idx="25">
                  <c:v>18458.743753185772</c:v>
                </c:pt>
                <c:pt idx="26">
                  <c:v>18523.613982928771</c:v>
                </c:pt>
                <c:pt idx="27">
                  <c:v>18588.484212671767</c:v>
                </c:pt>
                <c:pt idx="28">
                  <c:v>18653.354442414766</c:v>
                </c:pt>
                <c:pt idx="29">
                  <c:v>18718.224672157765</c:v>
                </c:pt>
                <c:pt idx="30">
                  <c:v>18783.094901900764</c:v>
                </c:pt>
                <c:pt idx="31">
                  <c:v>18847.965131643763</c:v>
                </c:pt>
                <c:pt idx="32">
                  <c:v>18912.835361386762</c:v>
                </c:pt>
                <c:pt idx="33">
                  <c:v>18977.705591129761</c:v>
                </c:pt>
                <c:pt idx="34">
                  <c:v>19042.57582087276</c:v>
                </c:pt>
                <c:pt idx="35">
                  <c:v>19107.446050615759</c:v>
                </c:pt>
                <c:pt idx="36">
                  <c:v>19172.316280358758</c:v>
                </c:pt>
                <c:pt idx="37">
                  <c:v>19237.186510101757</c:v>
                </c:pt>
                <c:pt idx="38">
                  <c:v>19302.056739844757</c:v>
                </c:pt>
                <c:pt idx="39">
                  <c:v>19366.926969587756</c:v>
                </c:pt>
                <c:pt idx="40">
                  <c:v>19431.797199330755</c:v>
                </c:pt>
                <c:pt idx="41">
                  <c:v>19496.667429073754</c:v>
                </c:pt>
                <c:pt idx="42">
                  <c:v>19561.537658816749</c:v>
                </c:pt>
                <c:pt idx="43">
                  <c:v>19626.407888559748</c:v>
                </c:pt>
                <c:pt idx="44">
                  <c:v>19691.278118302747</c:v>
                </c:pt>
                <c:pt idx="45">
                  <c:v>19756.148348045746</c:v>
                </c:pt>
                <c:pt idx="46">
                  <c:v>19821.018577788745</c:v>
                </c:pt>
                <c:pt idx="47">
                  <c:v>19885.888807531745</c:v>
                </c:pt>
                <c:pt idx="48">
                  <c:v>19950.759037274744</c:v>
                </c:pt>
                <c:pt idx="49">
                  <c:v>20015.629267017743</c:v>
                </c:pt>
                <c:pt idx="50">
                  <c:v>20080.499496760742</c:v>
                </c:pt>
                <c:pt idx="51">
                  <c:v>20145.369726503741</c:v>
                </c:pt>
                <c:pt idx="52">
                  <c:v>20210.23995624674</c:v>
                </c:pt>
                <c:pt idx="53">
                  <c:v>20275.110185989739</c:v>
                </c:pt>
                <c:pt idx="54">
                  <c:v>20339.980415732738</c:v>
                </c:pt>
                <c:pt idx="55">
                  <c:v>20404.850645475737</c:v>
                </c:pt>
                <c:pt idx="56">
                  <c:v>20469.720875218733</c:v>
                </c:pt>
                <c:pt idx="57">
                  <c:v>20534.591104961732</c:v>
                </c:pt>
                <c:pt idx="58">
                  <c:v>20599.461334704731</c:v>
                </c:pt>
                <c:pt idx="59">
                  <c:v>20664.33156444773</c:v>
                </c:pt>
                <c:pt idx="60">
                  <c:v>20729.201794190729</c:v>
                </c:pt>
                <c:pt idx="61">
                  <c:v>20794.072023933728</c:v>
                </c:pt>
                <c:pt idx="62">
                  <c:v>20858.942253676727</c:v>
                </c:pt>
                <c:pt idx="63">
                  <c:v>20923.812483419726</c:v>
                </c:pt>
                <c:pt idx="64">
                  <c:v>20988.682713162725</c:v>
                </c:pt>
                <c:pt idx="65">
                  <c:v>21053.552942905724</c:v>
                </c:pt>
                <c:pt idx="66">
                  <c:v>21118.423172648723</c:v>
                </c:pt>
                <c:pt idx="67">
                  <c:v>21183.293402391722</c:v>
                </c:pt>
                <c:pt idx="68">
                  <c:v>21248.163632134721</c:v>
                </c:pt>
                <c:pt idx="69">
                  <c:v>21313.03386187772</c:v>
                </c:pt>
                <c:pt idx="70">
                  <c:v>21377.90409162072</c:v>
                </c:pt>
                <c:pt idx="71">
                  <c:v>21442.774321363715</c:v>
                </c:pt>
                <c:pt idx="72">
                  <c:v>21507.644551106714</c:v>
                </c:pt>
                <c:pt idx="73">
                  <c:v>21572.514780849713</c:v>
                </c:pt>
                <c:pt idx="74">
                  <c:v>21637.385010592712</c:v>
                </c:pt>
                <c:pt idx="75">
                  <c:v>21702.255240335711</c:v>
                </c:pt>
                <c:pt idx="76">
                  <c:v>21767.12547007871</c:v>
                </c:pt>
                <c:pt idx="77">
                  <c:v>21831.995699821709</c:v>
                </c:pt>
                <c:pt idx="78">
                  <c:v>21896.865929564708</c:v>
                </c:pt>
                <c:pt idx="79">
                  <c:v>21961.736159307708</c:v>
                </c:pt>
                <c:pt idx="80">
                  <c:v>22026.606389050707</c:v>
                </c:pt>
                <c:pt idx="81">
                  <c:v>22091.476618793706</c:v>
                </c:pt>
                <c:pt idx="82">
                  <c:v>22156.346848536705</c:v>
                </c:pt>
                <c:pt idx="83">
                  <c:v>22221.217078279704</c:v>
                </c:pt>
                <c:pt idx="84">
                  <c:v>22286.087308022699</c:v>
                </c:pt>
                <c:pt idx="85">
                  <c:v>22350.957537765698</c:v>
                </c:pt>
                <c:pt idx="86">
                  <c:v>22415.827767508697</c:v>
                </c:pt>
                <c:pt idx="87">
                  <c:v>22480.697997251697</c:v>
                </c:pt>
                <c:pt idx="88">
                  <c:v>22545.568226994696</c:v>
                </c:pt>
                <c:pt idx="89">
                  <c:v>22610.438456737695</c:v>
                </c:pt>
                <c:pt idx="90">
                  <c:v>22675.308686480694</c:v>
                </c:pt>
                <c:pt idx="91">
                  <c:v>22740.178916223693</c:v>
                </c:pt>
                <c:pt idx="92">
                  <c:v>22805.049145966692</c:v>
                </c:pt>
                <c:pt idx="93">
                  <c:v>22869.919375709691</c:v>
                </c:pt>
                <c:pt idx="94">
                  <c:v>22934.78960545269</c:v>
                </c:pt>
                <c:pt idx="95">
                  <c:v>22999.659835195689</c:v>
                </c:pt>
                <c:pt idx="96">
                  <c:v>23064.530064938688</c:v>
                </c:pt>
                <c:pt idx="97">
                  <c:v>23129.400294681687</c:v>
                </c:pt>
                <c:pt idx="98">
                  <c:v>23194.270524424686</c:v>
                </c:pt>
                <c:pt idx="99">
                  <c:v>23259.140754167685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E83-4FCA-9014-D7B68CE01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191504"/>
        <c:axId val="363191896"/>
      </c:scatterChart>
      <c:valAx>
        <c:axId val="363191504"/>
        <c:scaling>
          <c:orientation val="minMax"/>
          <c:max val="30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LWD Correlated Resilient Modulus, </a:t>
                </a:r>
                <a:r>
                  <a:rPr lang="en-US" sz="1200" b="0" i="0" u="none" strike="noStrike" kern="1200" baseline="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200" b="0" i="0" u="none" strike="noStrike" kern="1200" baseline="-25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</a:t>
                </a:r>
                <a:r>
                  <a:rPr lang="en-US" sz="1200" b="0" i="0" u="none" strike="noStrike" kern="1200" baseline="-25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(LWD)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psi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#,##0" sourceLinked="1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63191896"/>
        <c:crosses val="autoZero"/>
        <c:crossBetween val="midCat"/>
        <c:majorUnit val="10000"/>
        <c:minorUnit val="2000"/>
      </c:valAx>
      <c:valAx>
        <c:axId val="363191896"/>
        <c:scaling>
          <c:orientation val="minMax"/>
          <c:max val="30000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 algn="ctr" rtl="0">
                  <a:defRPr lang="en-US"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FWD </a:t>
                </a:r>
                <a:r>
                  <a:rPr lang="en-US" sz="1200" b="0" i="0" u="none" strike="noStrike" kern="1200" baseline="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Backcalculated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Resilient Modulus, </a:t>
                </a:r>
                <a:r>
                  <a:rPr lang="en-US" sz="1200" b="0" i="0" u="none" strike="noStrike" kern="1200" baseline="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Mr</a:t>
                </a:r>
                <a:r>
                  <a:rPr lang="en-US" sz="1200" b="0" i="0" u="none" strike="noStrike" kern="1200" baseline="-25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(FWD) 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(psi)</a:t>
                </a:r>
              </a:p>
            </c:rich>
          </c:tx>
          <c:overlay val="0"/>
          <c:spPr>
            <a:solidFill>
              <a:schemeClr val="bg1"/>
            </a:solidFill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ctr" rtl="0">
                <a:defRPr lang="en-US"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#,##0" sourceLinked="1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63191504"/>
        <c:crosses val="autoZero"/>
        <c:crossBetween val="midCat"/>
        <c:majorUnit val="10000"/>
        <c:minorUnit val="2000"/>
      </c:val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legend>
      <c:legendPos val="r"/>
      <c:legendEntry>
        <c:idx val="1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66552471313468442"/>
          <c:y val="0.53019571699886869"/>
          <c:w val="0.26945692524759934"/>
          <c:h val="0.2367528764498156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71232379955441"/>
          <c:y val="0.31129380319010452"/>
          <c:w val="0.83967797931747468"/>
          <c:h val="0.6887058162150741"/>
        </c:manualLayout>
      </c:layout>
      <c:scatterChart>
        <c:scatterStyle val="smoothMarker"/>
        <c:varyColors val="0"/>
        <c:ser>
          <c:idx val="1"/>
          <c:order val="0"/>
          <c:tx>
            <c:v>Inverse-Parabolic Stress Distribution</c:v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Sheet2!$B$8:$B$170</c:f>
              <c:numCache>
                <c:formatCode>General</c:formatCode>
                <c:ptCount val="163"/>
                <c:pt idx="0">
                  <c:v>-80</c:v>
                </c:pt>
                <c:pt idx="1">
                  <c:v>-79</c:v>
                </c:pt>
                <c:pt idx="2">
                  <c:v>-78</c:v>
                </c:pt>
                <c:pt idx="3">
                  <c:v>-77</c:v>
                </c:pt>
                <c:pt idx="4">
                  <c:v>-76</c:v>
                </c:pt>
                <c:pt idx="5">
                  <c:v>-75</c:v>
                </c:pt>
                <c:pt idx="6">
                  <c:v>-74</c:v>
                </c:pt>
                <c:pt idx="7">
                  <c:v>-73</c:v>
                </c:pt>
                <c:pt idx="8">
                  <c:v>-72</c:v>
                </c:pt>
                <c:pt idx="9">
                  <c:v>-71</c:v>
                </c:pt>
                <c:pt idx="10">
                  <c:v>-70</c:v>
                </c:pt>
                <c:pt idx="11">
                  <c:v>-69</c:v>
                </c:pt>
                <c:pt idx="12">
                  <c:v>-68</c:v>
                </c:pt>
                <c:pt idx="13">
                  <c:v>-67</c:v>
                </c:pt>
                <c:pt idx="14">
                  <c:v>-66</c:v>
                </c:pt>
                <c:pt idx="15">
                  <c:v>-65</c:v>
                </c:pt>
                <c:pt idx="16">
                  <c:v>-64</c:v>
                </c:pt>
                <c:pt idx="17">
                  <c:v>-63</c:v>
                </c:pt>
                <c:pt idx="18">
                  <c:v>-62</c:v>
                </c:pt>
                <c:pt idx="19">
                  <c:v>-61</c:v>
                </c:pt>
                <c:pt idx="20">
                  <c:v>-60</c:v>
                </c:pt>
                <c:pt idx="21">
                  <c:v>-59</c:v>
                </c:pt>
                <c:pt idx="22">
                  <c:v>-58</c:v>
                </c:pt>
                <c:pt idx="23">
                  <c:v>-57</c:v>
                </c:pt>
                <c:pt idx="24">
                  <c:v>-56</c:v>
                </c:pt>
                <c:pt idx="25">
                  <c:v>-55</c:v>
                </c:pt>
                <c:pt idx="26">
                  <c:v>-54</c:v>
                </c:pt>
                <c:pt idx="27">
                  <c:v>-53</c:v>
                </c:pt>
                <c:pt idx="28">
                  <c:v>-52</c:v>
                </c:pt>
                <c:pt idx="29">
                  <c:v>-51</c:v>
                </c:pt>
                <c:pt idx="30">
                  <c:v>-50</c:v>
                </c:pt>
                <c:pt idx="31">
                  <c:v>-49</c:v>
                </c:pt>
                <c:pt idx="32">
                  <c:v>-48</c:v>
                </c:pt>
                <c:pt idx="33">
                  <c:v>-47</c:v>
                </c:pt>
                <c:pt idx="34">
                  <c:v>-46</c:v>
                </c:pt>
                <c:pt idx="35">
                  <c:v>-45</c:v>
                </c:pt>
                <c:pt idx="36">
                  <c:v>-44</c:v>
                </c:pt>
                <c:pt idx="37">
                  <c:v>-43</c:v>
                </c:pt>
                <c:pt idx="38">
                  <c:v>-42</c:v>
                </c:pt>
                <c:pt idx="39">
                  <c:v>-41</c:v>
                </c:pt>
                <c:pt idx="40">
                  <c:v>-40</c:v>
                </c:pt>
                <c:pt idx="41">
                  <c:v>-39</c:v>
                </c:pt>
                <c:pt idx="42">
                  <c:v>-38</c:v>
                </c:pt>
                <c:pt idx="43">
                  <c:v>-37</c:v>
                </c:pt>
                <c:pt idx="44">
                  <c:v>-36</c:v>
                </c:pt>
                <c:pt idx="45">
                  <c:v>-35</c:v>
                </c:pt>
                <c:pt idx="46">
                  <c:v>-34</c:v>
                </c:pt>
                <c:pt idx="47">
                  <c:v>-33</c:v>
                </c:pt>
                <c:pt idx="48">
                  <c:v>-32</c:v>
                </c:pt>
                <c:pt idx="49">
                  <c:v>-31</c:v>
                </c:pt>
                <c:pt idx="50">
                  <c:v>-30</c:v>
                </c:pt>
                <c:pt idx="51">
                  <c:v>-29</c:v>
                </c:pt>
                <c:pt idx="52">
                  <c:v>-28</c:v>
                </c:pt>
                <c:pt idx="53">
                  <c:v>-27</c:v>
                </c:pt>
                <c:pt idx="54">
                  <c:v>-26</c:v>
                </c:pt>
                <c:pt idx="55">
                  <c:v>-25</c:v>
                </c:pt>
                <c:pt idx="56">
                  <c:v>-24</c:v>
                </c:pt>
                <c:pt idx="57">
                  <c:v>-23</c:v>
                </c:pt>
                <c:pt idx="58">
                  <c:v>-22</c:v>
                </c:pt>
                <c:pt idx="59">
                  <c:v>-21</c:v>
                </c:pt>
                <c:pt idx="60">
                  <c:v>-20</c:v>
                </c:pt>
                <c:pt idx="61">
                  <c:v>-19</c:v>
                </c:pt>
                <c:pt idx="62">
                  <c:v>-18</c:v>
                </c:pt>
                <c:pt idx="63">
                  <c:v>-17</c:v>
                </c:pt>
                <c:pt idx="64">
                  <c:v>-16</c:v>
                </c:pt>
                <c:pt idx="65">
                  <c:v>-15</c:v>
                </c:pt>
                <c:pt idx="66">
                  <c:v>-14</c:v>
                </c:pt>
                <c:pt idx="67">
                  <c:v>-13</c:v>
                </c:pt>
                <c:pt idx="68">
                  <c:v>-12</c:v>
                </c:pt>
                <c:pt idx="69">
                  <c:v>-11</c:v>
                </c:pt>
                <c:pt idx="70">
                  <c:v>-10</c:v>
                </c:pt>
                <c:pt idx="71">
                  <c:v>-9</c:v>
                </c:pt>
                <c:pt idx="72">
                  <c:v>-8</c:v>
                </c:pt>
                <c:pt idx="73">
                  <c:v>-7</c:v>
                </c:pt>
                <c:pt idx="74">
                  <c:v>-6</c:v>
                </c:pt>
                <c:pt idx="75" formatCode="0.000">
                  <c:v>-5.9055118110236222</c:v>
                </c:pt>
                <c:pt idx="76">
                  <c:v>-5</c:v>
                </c:pt>
                <c:pt idx="77">
                  <c:v>-4</c:v>
                </c:pt>
                <c:pt idx="78">
                  <c:v>-3</c:v>
                </c:pt>
                <c:pt idx="79">
                  <c:v>-2</c:v>
                </c:pt>
                <c:pt idx="80">
                  <c:v>-1</c:v>
                </c:pt>
                <c:pt idx="81">
                  <c:v>0</c:v>
                </c:pt>
                <c:pt idx="82">
                  <c:v>1</c:v>
                </c:pt>
                <c:pt idx="83">
                  <c:v>2</c:v>
                </c:pt>
                <c:pt idx="84">
                  <c:v>3</c:v>
                </c:pt>
                <c:pt idx="85">
                  <c:v>4</c:v>
                </c:pt>
                <c:pt idx="86">
                  <c:v>5</c:v>
                </c:pt>
                <c:pt idx="87" formatCode="0.000">
                  <c:v>5.9055118110236222</c:v>
                </c:pt>
                <c:pt idx="88">
                  <c:v>6</c:v>
                </c:pt>
                <c:pt idx="89">
                  <c:v>7</c:v>
                </c:pt>
                <c:pt idx="90">
                  <c:v>8</c:v>
                </c:pt>
                <c:pt idx="91">
                  <c:v>9</c:v>
                </c:pt>
                <c:pt idx="92">
                  <c:v>10</c:v>
                </c:pt>
                <c:pt idx="93">
                  <c:v>11</c:v>
                </c:pt>
                <c:pt idx="94">
                  <c:v>12</c:v>
                </c:pt>
                <c:pt idx="95">
                  <c:v>13</c:v>
                </c:pt>
                <c:pt idx="96">
                  <c:v>14</c:v>
                </c:pt>
                <c:pt idx="97">
                  <c:v>15</c:v>
                </c:pt>
                <c:pt idx="98">
                  <c:v>16</c:v>
                </c:pt>
                <c:pt idx="99">
                  <c:v>17</c:v>
                </c:pt>
                <c:pt idx="100">
                  <c:v>18</c:v>
                </c:pt>
                <c:pt idx="101">
                  <c:v>19</c:v>
                </c:pt>
                <c:pt idx="102">
                  <c:v>20</c:v>
                </c:pt>
                <c:pt idx="103">
                  <c:v>21</c:v>
                </c:pt>
                <c:pt idx="104">
                  <c:v>22</c:v>
                </c:pt>
                <c:pt idx="105">
                  <c:v>23</c:v>
                </c:pt>
                <c:pt idx="106">
                  <c:v>24</c:v>
                </c:pt>
                <c:pt idx="107">
                  <c:v>25</c:v>
                </c:pt>
                <c:pt idx="108">
                  <c:v>26</c:v>
                </c:pt>
                <c:pt idx="109">
                  <c:v>27</c:v>
                </c:pt>
                <c:pt idx="110">
                  <c:v>28</c:v>
                </c:pt>
                <c:pt idx="111">
                  <c:v>29</c:v>
                </c:pt>
                <c:pt idx="112">
                  <c:v>30</c:v>
                </c:pt>
                <c:pt idx="113">
                  <c:v>31</c:v>
                </c:pt>
                <c:pt idx="114">
                  <c:v>32</c:v>
                </c:pt>
                <c:pt idx="115">
                  <c:v>33</c:v>
                </c:pt>
                <c:pt idx="116">
                  <c:v>34</c:v>
                </c:pt>
                <c:pt idx="117">
                  <c:v>35</c:v>
                </c:pt>
                <c:pt idx="118">
                  <c:v>36</c:v>
                </c:pt>
                <c:pt idx="119">
                  <c:v>37</c:v>
                </c:pt>
                <c:pt idx="120">
                  <c:v>38</c:v>
                </c:pt>
                <c:pt idx="121">
                  <c:v>39</c:v>
                </c:pt>
                <c:pt idx="122">
                  <c:v>40</c:v>
                </c:pt>
                <c:pt idx="123">
                  <c:v>41</c:v>
                </c:pt>
                <c:pt idx="124">
                  <c:v>42</c:v>
                </c:pt>
                <c:pt idx="125">
                  <c:v>43</c:v>
                </c:pt>
                <c:pt idx="126">
                  <c:v>44</c:v>
                </c:pt>
                <c:pt idx="127">
                  <c:v>45</c:v>
                </c:pt>
                <c:pt idx="128">
                  <c:v>46</c:v>
                </c:pt>
                <c:pt idx="129">
                  <c:v>47</c:v>
                </c:pt>
                <c:pt idx="130">
                  <c:v>48</c:v>
                </c:pt>
                <c:pt idx="131">
                  <c:v>49</c:v>
                </c:pt>
                <c:pt idx="132">
                  <c:v>50</c:v>
                </c:pt>
                <c:pt idx="133">
                  <c:v>51</c:v>
                </c:pt>
                <c:pt idx="134">
                  <c:v>52</c:v>
                </c:pt>
                <c:pt idx="135">
                  <c:v>53</c:v>
                </c:pt>
                <c:pt idx="136">
                  <c:v>54</c:v>
                </c:pt>
                <c:pt idx="137">
                  <c:v>55</c:v>
                </c:pt>
                <c:pt idx="138">
                  <c:v>56</c:v>
                </c:pt>
                <c:pt idx="139">
                  <c:v>57</c:v>
                </c:pt>
                <c:pt idx="140">
                  <c:v>58</c:v>
                </c:pt>
                <c:pt idx="141">
                  <c:v>59</c:v>
                </c:pt>
                <c:pt idx="142">
                  <c:v>60</c:v>
                </c:pt>
                <c:pt idx="143">
                  <c:v>61</c:v>
                </c:pt>
                <c:pt idx="144">
                  <c:v>62</c:v>
                </c:pt>
                <c:pt idx="145">
                  <c:v>63</c:v>
                </c:pt>
                <c:pt idx="146">
                  <c:v>64</c:v>
                </c:pt>
                <c:pt idx="147">
                  <c:v>65</c:v>
                </c:pt>
                <c:pt idx="148">
                  <c:v>66</c:v>
                </c:pt>
                <c:pt idx="149">
                  <c:v>67</c:v>
                </c:pt>
                <c:pt idx="150">
                  <c:v>68</c:v>
                </c:pt>
                <c:pt idx="151">
                  <c:v>69</c:v>
                </c:pt>
                <c:pt idx="152">
                  <c:v>70</c:v>
                </c:pt>
                <c:pt idx="153">
                  <c:v>71</c:v>
                </c:pt>
                <c:pt idx="154">
                  <c:v>72</c:v>
                </c:pt>
                <c:pt idx="155">
                  <c:v>73</c:v>
                </c:pt>
                <c:pt idx="156">
                  <c:v>74</c:v>
                </c:pt>
                <c:pt idx="157">
                  <c:v>75</c:v>
                </c:pt>
                <c:pt idx="158">
                  <c:v>76</c:v>
                </c:pt>
                <c:pt idx="159">
                  <c:v>77</c:v>
                </c:pt>
                <c:pt idx="160">
                  <c:v>78</c:v>
                </c:pt>
                <c:pt idx="161">
                  <c:v>79</c:v>
                </c:pt>
                <c:pt idx="162">
                  <c:v>80</c:v>
                </c:pt>
              </c:numCache>
            </c:numRef>
          </c:xVal>
          <c:yVal>
            <c:numRef>
              <c:f>Sheet2!$D$8:$D$170</c:f>
              <c:numCache>
                <c:formatCode>0.00</c:formatCode>
                <c:ptCount val="163"/>
                <c:pt idx="0">
                  <c:v>1.6307389876495875</c:v>
                </c:pt>
                <c:pt idx="1">
                  <c:v>1.6514205830596063</c:v>
                </c:pt>
                <c:pt idx="2">
                  <c:v>1.6726339846122389</c:v>
                </c:pt>
                <c:pt idx="3">
                  <c:v>1.6943999922924156</c:v>
                </c:pt>
                <c:pt idx="4">
                  <c:v>1.7167405062406296</c:v>
                </c:pt>
                <c:pt idx="5">
                  <c:v>1.7396786005298062</c:v>
                </c:pt>
                <c:pt idx="6">
                  <c:v>1.7632386029879281</c:v>
                </c:pt>
                <c:pt idx="7">
                  <c:v>1.7874461816175293</c:v>
                </c:pt>
                <c:pt idx="8">
                  <c:v>1.8123284382793254</c:v>
                </c:pt>
                <c:pt idx="9">
                  <c:v>1.8379140103411011</c:v>
                </c:pt>
                <c:pt idx="10">
                  <c:v>1.8642331811331669</c:v>
                </c:pt>
                <c:pt idx="11">
                  <c:v>1.8913180000606293</c:v>
                </c:pt>
                <c:pt idx="12">
                  <c:v>1.9192024134300028</c:v>
                </c:pt>
                <c:pt idx="13">
                  <c:v>1.9479224070769123</c:v>
                </c:pt>
                <c:pt idx="14">
                  <c:v>1.9775161620849757</c:v>
                </c:pt>
                <c:pt idx="15">
                  <c:v>2.0080242250127061</c:v>
                </c:pt>
                <c:pt idx="16">
                  <c:v>2.0394896942295033</c:v>
                </c:pt>
                <c:pt idx="17">
                  <c:v>2.071958424182045</c:v>
                </c:pt>
                <c:pt idx="18">
                  <c:v>2.1054792496248091</c:v>
                </c:pt>
                <c:pt idx="19">
                  <c:v>2.140104232138258</c:v>
                </c:pt>
                <c:pt idx="20">
                  <c:v>2.1758889315767656</c:v>
                </c:pt>
                <c:pt idx="21">
                  <c:v>2.2128927054272749</c:v>
                </c:pt>
                <c:pt idx="22">
                  <c:v>2.251179039506598</c:v>
                </c:pt>
                <c:pt idx="23">
                  <c:v>2.2908159138765125</c:v>
                </c:pt>
                <c:pt idx="24">
                  <c:v>2.3318762084840667</c:v>
                </c:pt>
                <c:pt idx="25">
                  <c:v>2.3744381535933501</c:v>
                </c:pt>
                <c:pt idx="26">
                  <c:v>2.4185858309762613</c:v>
                </c:pt>
                <c:pt idx="27">
                  <c:v>2.4644097326179395</c:v>
                </c:pt>
                <c:pt idx="28">
                  <c:v>2.5120073848327102</c:v>
                </c:pt>
                <c:pt idx="29">
                  <c:v>2.5614840469205515</c:v>
                </c:pt>
                <c:pt idx="30">
                  <c:v>2.6129534949701556</c:v>
                </c:pt>
                <c:pt idx="31">
                  <c:v>2.6665389032403795</c:v>
                </c:pt>
                <c:pt idx="32">
                  <c:v>2.7223738375605611</c:v>
                </c:pt>
                <c:pt idx="33">
                  <c:v>2.7806033778321506</c:v>
                </c:pt>
                <c:pt idx="34">
                  <c:v>2.8413853896743522</c:v>
                </c:pt>
                <c:pt idx="35">
                  <c:v>2.904891968892235</c:v>
                </c:pt>
                <c:pt idx="36">
                  <c:v>2.9713110869392567</c:v>
                </c:pt>
                <c:pt idx="37">
                  <c:v>3.0408484708814951</c:v>
                </c:pt>
                <c:pt idx="38">
                  <c:v>3.1137297578869978</c:v>
                </c:pt>
                <c:pt idx="39">
                  <c:v>3.190202972431984</c:v>
                </c:pt>
                <c:pt idx="40">
                  <c:v>3.2705413841967248</c:v>
                </c:pt>
                <c:pt idx="41">
                  <c:v>3.3550468170522714</c:v>
                </c:pt>
                <c:pt idx="42">
                  <c:v>3.4440534947577368</c:v>
                </c:pt>
                <c:pt idx="43">
                  <c:v>3.537932528239593</c:v>
                </c:pt>
                <c:pt idx="44">
                  <c:v>3.6370971735019451</c:v>
                </c:pt>
                <c:pt idx="45">
                  <c:v>3.742009019920296</c:v>
                </c:pt>
                <c:pt idx="46">
                  <c:v>3.8531853078664811</c:v>
                </c:pt>
                <c:pt idx="47">
                  <c:v>3.9712076250608725</c:v>
                </c:pt>
                <c:pt idx="48">
                  <c:v>4.0967322964421555</c:v>
                </c:pt>
                <c:pt idx="49">
                  <c:v>4.2305028677779948</c:v>
                </c:pt>
                <c:pt idx="50">
                  <c:v>4.3733651958957704</c:v>
                </c:pt>
                <c:pt idx="51">
                  <c:v>4.5262858083135562</c:v>
                </c:pt>
                <c:pt idx="52">
                  <c:v>4.6903743964976634</c:v>
                </c:pt>
                <c:pt idx="53">
                  <c:v>4.8669115806333334</c:v>
                </c:pt>
                <c:pt idx="54">
                  <c:v>5.0573834599503584</c:v>
                </c:pt>
                <c:pt idx="55">
                  <c:v>5.2635249860949207</c:v>
                </c:pt>
                <c:pt idx="56">
                  <c:v>5.4873749357496786</c:v>
                </c:pt>
                <c:pt idx="57">
                  <c:v>5.7313463166453875</c:v>
                </c:pt>
                <c:pt idx="58">
                  <c:v>5.9983175817711167</c:v>
                </c:pt>
                <c:pt idx="59">
                  <c:v>6.2917523110544522</c:v>
                </c:pt>
                <c:pt idx="60">
                  <c:v>6.6158584766379915</c:v>
                </c:pt>
                <c:pt idx="61">
                  <c:v>6.9758037583940267</c:v>
                </c:pt>
                <c:pt idx="62">
                  <c:v>7.3780118718874039</c:v>
                </c:pt>
                <c:pt idx="63">
                  <c:v>7.8305787579698753</c:v>
                </c:pt>
                <c:pt idx="64">
                  <c:v>8.3438709537100664</c:v>
                </c:pt>
                <c:pt idx="65">
                  <c:v>8.9314097048974297</c:v>
                </c:pt>
                <c:pt idx="66">
                  <c:v>9.6112202497329768</c:v>
                </c:pt>
                <c:pt idx="67">
                  <c:v>10.407973197285845</c:v>
                </c:pt>
                <c:pt idx="68">
                  <c:v>11.356551764212487</c:v>
                </c:pt>
                <c:pt idx="69">
                  <c:v>12.508373944901757</c:v>
                </c:pt>
                <c:pt idx="70">
                  <c:v>13.943560647503487</c:v>
                </c:pt>
                <c:pt idx="71">
                  <c:v>15.797247264038102</c:v>
                </c:pt>
                <c:pt idx="72">
                  <c:v>18.327665913524385</c:v>
                </c:pt>
                <c:pt idx="73">
                  <c:v>22.159980500350098</c:v>
                </c:pt>
                <c:pt idx="74">
                  <c:v>30.735875844991625</c:v>
                </c:pt>
                <c:pt idx="75">
                  <c:v>34.671205248705903</c:v>
                </c:pt>
                <c:pt idx="81">
                  <c:v>0.63661977236758138</c:v>
                </c:pt>
                <c:pt idx="87">
                  <c:v>34.671205248705903</c:v>
                </c:pt>
                <c:pt idx="88">
                  <c:v>30.735875844991625</c:v>
                </c:pt>
                <c:pt idx="89">
                  <c:v>22.159980500350098</c:v>
                </c:pt>
                <c:pt idx="90">
                  <c:v>18.327665913524385</c:v>
                </c:pt>
                <c:pt idx="91">
                  <c:v>15.797247264038102</c:v>
                </c:pt>
                <c:pt idx="92">
                  <c:v>13.943560647503487</c:v>
                </c:pt>
                <c:pt idx="93">
                  <c:v>12.508373944901757</c:v>
                </c:pt>
                <c:pt idx="94">
                  <c:v>11.356551764212487</c:v>
                </c:pt>
                <c:pt idx="95">
                  <c:v>10.407973197285845</c:v>
                </c:pt>
                <c:pt idx="96">
                  <c:v>9.6112202497329768</c:v>
                </c:pt>
                <c:pt idx="97">
                  <c:v>8.9314097048974297</c:v>
                </c:pt>
                <c:pt idx="98">
                  <c:v>8.3438709537100664</c:v>
                </c:pt>
                <c:pt idx="99">
                  <c:v>7.8305787579698753</c:v>
                </c:pt>
                <c:pt idx="100">
                  <c:v>7.3780118718874039</c:v>
                </c:pt>
                <c:pt idx="101">
                  <c:v>6.9758037583940267</c:v>
                </c:pt>
                <c:pt idx="102">
                  <c:v>6.6158584766379915</c:v>
                </c:pt>
                <c:pt idx="103">
                  <c:v>6.2917523110544522</c:v>
                </c:pt>
                <c:pt idx="104">
                  <c:v>5.9983175817711167</c:v>
                </c:pt>
                <c:pt idx="105">
                  <c:v>5.7313463166453875</c:v>
                </c:pt>
                <c:pt idx="106">
                  <c:v>5.4873749357496786</c:v>
                </c:pt>
                <c:pt idx="107">
                  <c:v>5.2635249860949207</c:v>
                </c:pt>
                <c:pt idx="108">
                  <c:v>5.0573834599503584</c:v>
                </c:pt>
                <c:pt idx="109">
                  <c:v>4.8669115806333334</c:v>
                </c:pt>
                <c:pt idx="110">
                  <c:v>4.6903743964976634</c:v>
                </c:pt>
                <c:pt idx="111">
                  <c:v>4.5262858083135562</c:v>
                </c:pt>
                <c:pt idx="112">
                  <c:v>4.3733651958957704</c:v>
                </c:pt>
                <c:pt idx="113">
                  <c:v>4.2305028677779948</c:v>
                </c:pt>
                <c:pt idx="114">
                  <c:v>4.0967322964421555</c:v>
                </c:pt>
                <c:pt idx="115">
                  <c:v>3.9712076250608725</c:v>
                </c:pt>
                <c:pt idx="116">
                  <c:v>3.8531853078664811</c:v>
                </c:pt>
                <c:pt idx="117">
                  <c:v>3.742009019920296</c:v>
                </c:pt>
                <c:pt idx="118">
                  <c:v>3.6370971735019451</c:v>
                </c:pt>
                <c:pt idx="119">
                  <c:v>3.537932528239593</c:v>
                </c:pt>
                <c:pt idx="120">
                  <c:v>3.4440534947577368</c:v>
                </c:pt>
                <c:pt idx="121">
                  <c:v>3.3550468170522714</c:v>
                </c:pt>
                <c:pt idx="122">
                  <c:v>3.2705413841967248</c:v>
                </c:pt>
                <c:pt idx="123">
                  <c:v>3.190202972431984</c:v>
                </c:pt>
                <c:pt idx="124">
                  <c:v>3.1137297578869978</c:v>
                </c:pt>
                <c:pt idx="125">
                  <c:v>3.0408484708814951</c:v>
                </c:pt>
                <c:pt idx="126">
                  <c:v>2.9713110869392567</c:v>
                </c:pt>
                <c:pt idx="127">
                  <c:v>2.904891968892235</c:v>
                </c:pt>
                <c:pt idx="128">
                  <c:v>2.8413853896743522</c:v>
                </c:pt>
                <c:pt idx="129">
                  <c:v>2.7806033778321506</c:v>
                </c:pt>
                <c:pt idx="130">
                  <c:v>2.7223738375605611</c:v>
                </c:pt>
                <c:pt idx="131">
                  <c:v>2.6665389032403795</c:v>
                </c:pt>
                <c:pt idx="132">
                  <c:v>2.6129534949701556</c:v>
                </c:pt>
                <c:pt idx="133">
                  <c:v>2.5614840469205515</c:v>
                </c:pt>
                <c:pt idx="134">
                  <c:v>2.5120073848327102</c:v>
                </c:pt>
                <c:pt idx="135">
                  <c:v>2.4644097326179395</c:v>
                </c:pt>
                <c:pt idx="136">
                  <c:v>2.4185858309762613</c:v>
                </c:pt>
                <c:pt idx="137">
                  <c:v>2.3744381535933501</c:v>
                </c:pt>
                <c:pt idx="138">
                  <c:v>2.3318762084840667</c:v>
                </c:pt>
                <c:pt idx="139">
                  <c:v>2.2908159138765125</c:v>
                </c:pt>
                <c:pt idx="140">
                  <c:v>2.251179039506598</c:v>
                </c:pt>
                <c:pt idx="141">
                  <c:v>2.2128927054272749</c:v>
                </c:pt>
                <c:pt idx="142">
                  <c:v>2.1758889315767656</c:v>
                </c:pt>
                <c:pt idx="143">
                  <c:v>2.140104232138258</c:v>
                </c:pt>
                <c:pt idx="144">
                  <c:v>2.1054792496248091</c:v>
                </c:pt>
                <c:pt idx="145">
                  <c:v>2.071958424182045</c:v>
                </c:pt>
                <c:pt idx="146">
                  <c:v>2.0394896942295033</c:v>
                </c:pt>
                <c:pt idx="147">
                  <c:v>2.0080242250127061</c:v>
                </c:pt>
                <c:pt idx="148">
                  <c:v>1.9775161620849757</c:v>
                </c:pt>
                <c:pt idx="149">
                  <c:v>1.9479224070769123</c:v>
                </c:pt>
                <c:pt idx="150">
                  <c:v>1.9192024134300028</c:v>
                </c:pt>
                <c:pt idx="151">
                  <c:v>1.8913180000606293</c:v>
                </c:pt>
                <c:pt idx="152">
                  <c:v>1.8642331811331669</c:v>
                </c:pt>
                <c:pt idx="153">
                  <c:v>1.8379140103411011</c:v>
                </c:pt>
                <c:pt idx="154">
                  <c:v>1.8123284382793254</c:v>
                </c:pt>
                <c:pt idx="155">
                  <c:v>1.7874461816175293</c:v>
                </c:pt>
                <c:pt idx="156">
                  <c:v>1.7632386029879281</c:v>
                </c:pt>
                <c:pt idx="157">
                  <c:v>1.7396786005298062</c:v>
                </c:pt>
                <c:pt idx="158">
                  <c:v>1.7167405062406296</c:v>
                </c:pt>
                <c:pt idx="159">
                  <c:v>1.6943999922924156</c:v>
                </c:pt>
                <c:pt idx="160">
                  <c:v>1.6726339846122389</c:v>
                </c:pt>
                <c:pt idx="161">
                  <c:v>1.6514205830596063</c:v>
                </c:pt>
                <c:pt idx="162">
                  <c:v>1.6307389876495875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8E8-4F77-A8AD-5DA7A52977E6}"/>
            </c:ext>
          </c:extLst>
        </c:ser>
        <c:ser>
          <c:idx val="2"/>
          <c:order val="1"/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Sheet2!$Z$22:$Z$23</c:f>
              <c:numCache>
                <c:formatCode>0.000</c:formatCode>
                <c:ptCount val="2"/>
                <c:pt idx="0">
                  <c:v>-5.9055118110236222</c:v>
                </c:pt>
                <c:pt idx="1">
                  <c:v>5.9055118110236222</c:v>
                </c:pt>
              </c:numCache>
            </c:numRef>
          </c:xVal>
          <c:yVal>
            <c:numRef>
              <c:f>Sheet2!$AA$22:$AA$23</c:f>
              <c:numCache>
                <c:formatCode>General</c:formatCode>
                <c:ptCount val="2"/>
                <c:pt idx="0">
                  <c:v>34.671205248705903</c:v>
                </c:pt>
                <c:pt idx="1">
                  <c:v>34.671205248705903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8E8-4F77-A8AD-5DA7A5297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7700368"/>
        <c:axId val="357700760"/>
      </c:scatterChart>
      <c:valAx>
        <c:axId val="357700368"/>
        <c:scaling>
          <c:orientation val="minMax"/>
          <c:max val="18"/>
          <c:min val="-18"/>
        </c:scaling>
        <c:delete val="0"/>
        <c:axPos val="t"/>
        <c:numFmt formatCode="General" sourceLinked="1"/>
        <c:majorTickMark val="cross"/>
        <c:minorTickMark val="out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57700760"/>
        <c:crosses val="autoZero"/>
        <c:crossBetween val="midCat"/>
        <c:majorUnit val="12"/>
        <c:minorUnit val="6"/>
      </c:valAx>
      <c:valAx>
        <c:axId val="357700760"/>
        <c:scaling>
          <c:orientation val="maxMin"/>
          <c:max val="50"/>
        </c:scaling>
        <c:delete val="0"/>
        <c:axPos val="l"/>
        <c:numFmt formatCode="0" sourceLinked="0"/>
        <c:majorTickMark val="cross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57700368"/>
        <c:crossesAt val="-80"/>
        <c:crossBetween val="midCat"/>
        <c:majorUnit val="1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Sheet1!$H$5:$H$104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6.0000000000000005E-2</c:v>
                </c:pt>
                <c:pt idx="6">
                  <c:v>6.9999999999999993E-2</c:v>
                </c:pt>
                <c:pt idx="7">
                  <c:v>0.08</c:v>
                </c:pt>
                <c:pt idx="8">
                  <c:v>0.09</c:v>
                </c:pt>
                <c:pt idx="9">
                  <c:v>9.9999999999999992E-2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0.15000000000000002</c:v>
                </c:pt>
                <c:pt idx="15">
                  <c:v>0.16</c:v>
                </c:pt>
                <c:pt idx="16">
                  <c:v>0.17</c:v>
                </c:pt>
                <c:pt idx="17">
                  <c:v>0.18000000000000002</c:v>
                </c:pt>
                <c:pt idx="18">
                  <c:v>0.19</c:v>
                </c:pt>
                <c:pt idx="19">
                  <c:v>0.2</c:v>
                </c:pt>
                <c:pt idx="20">
                  <c:v>0.21000000000000002</c:v>
                </c:pt>
                <c:pt idx="21">
                  <c:v>0.22</c:v>
                </c:pt>
                <c:pt idx="22">
                  <c:v>0.23</c:v>
                </c:pt>
                <c:pt idx="23">
                  <c:v>0.24000000000000002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0.29000000000000004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0.35000000000000003</c:v>
                </c:pt>
                <c:pt idx="35">
                  <c:v>0.36000000000000004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0.41000000000000003</c:v>
                </c:pt>
                <c:pt idx="41">
                  <c:v>0.42000000000000004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0.47000000000000003</c:v>
                </c:pt>
                <c:pt idx="47">
                  <c:v>0.48000000000000004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0.57000000000000006</c:v>
                </c:pt>
                <c:pt idx="57">
                  <c:v>0.58000000000000007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0.69000000000000006</c:v>
                </c:pt>
                <c:pt idx="69">
                  <c:v>0.70000000000000007</c:v>
                </c:pt>
                <c:pt idx="70">
                  <c:v>0.71000000000000008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0.82000000000000006</c:v>
                </c:pt>
                <c:pt idx="82">
                  <c:v>0.83000000000000007</c:v>
                </c:pt>
                <c:pt idx="83">
                  <c:v>0.84000000000000008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0.94000000000000006</c:v>
                </c:pt>
                <c:pt idx="94">
                  <c:v>0.95000000000000007</c:v>
                </c:pt>
                <c:pt idx="95">
                  <c:v>0.96000000000000008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xVal>
          <c:yVal>
            <c:numRef>
              <c:f>Sheet1!$J$5:$J$104</c:f>
              <c:numCache>
                <c:formatCode>General</c:formatCode>
                <c:ptCount val="100"/>
                <c:pt idx="0">
                  <c:v>311043.09780073224</c:v>
                </c:pt>
                <c:pt idx="1">
                  <c:v>155521.54890036612</c:v>
                </c:pt>
                <c:pt idx="2">
                  <c:v>103681.0326002441</c:v>
                </c:pt>
                <c:pt idx="3">
                  <c:v>77760.77445018306</c:v>
                </c:pt>
                <c:pt idx="4">
                  <c:v>62208.61956014645</c:v>
                </c:pt>
                <c:pt idx="5">
                  <c:v>51840.516300122043</c:v>
                </c:pt>
                <c:pt idx="6">
                  <c:v>44434.728257247472</c:v>
                </c:pt>
                <c:pt idx="7">
                  <c:v>38880.38722509153</c:v>
                </c:pt>
                <c:pt idx="8">
                  <c:v>34560.344200081367</c:v>
                </c:pt>
                <c:pt idx="9">
                  <c:v>31104.309780073232</c:v>
                </c:pt>
                <c:pt idx="10">
                  <c:v>28276.645254612027</c:v>
                </c:pt>
                <c:pt idx="11">
                  <c:v>25920.258150061025</c:v>
                </c:pt>
                <c:pt idx="12">
                  <c:v>23926.392138517866</c:v>
                </c:pt>
                <c:pt idx="13">
                  <c:v>22217.364128623733</c:v>
                </c:pt>
                <c:pt idx="14">
                  <c:v>20736.206520048818</c:v>
                </c:pt>
                <c:pt idx="15">
                  <c:v>19440.193612545765</c:v>
                </c:pt>
                <c:pt idx="16">
                  <c:v>18296.65281180778</c:v>
                </c:pt>
                <c:pt idx="17">
                  <c:v>17280.17210004068</c:v>
                </c:pt>
                <c:pt idx="18">
                  <c:v>16370.689357933277</c:v>
                </c:pt>
                <c:pt idx="19">
                  <c:v>15552.154890036612</c:v>
                </c:pt>
                <c:pt idx="20">
                  <c:v>14811.576085749155</c:v>
                </c:pt>
                <c:pt idx="21">
                  <c:v>14138.322627306014</c:v>
                </c:pt>
                <c:pt idx="22">
                  <c:v>13523.612947857924</c:v>
                </c:pt>
                <c:pt idx="23">
                  <c:v>12960.129075030511</c:v>
                </c:pt>
                <c:pt idx="24">
                  <c:v>12441.723912029292</c:v>
                </c:pt>
                <c:pt idx="25">
                  <c:v>11963.196069258933</c:v>
                </c:pt>
                <c:pt idx="26">
                  <c:v>11520.114733360453</c:v>
                </c:pt>
                <c:pt idx="27">
                  <c:v>11108.682064311866</c:v>
                </c:pt>
                <c:pt idx="28">
                  <c:v>10725.624062094215</c:v>
                </c:pt>
                <c:pt idx="29">
                  <c:v>10368.103260024411</c:v>
                </c:pt>
                <c:pt idx="30">
                  <c:v>10033.648316152656</c:v>
                </c:pt>
                <c:pt idx="31">
                  <c:v>9720.0968062728825</c:v>
                </c:pt>
                <c:pt idx="32">
                  <c:v>9425.5484182040072</c:v>
                </c:pt>
                <c:pt idx="33">
                  <c:v>9148.3264059038902</c:v>
                </c:pt>
                <c:pt idx="34">
                  <c:v>8886.9456514494941</c:v>
                </c:pt>
                <c:pt idx="35">
                  <c:v>8640.0860500203398</c:v>
                </c:pt>
                <c:pt idx="36">
                  <c:v>8406.5702108306032</c:v>
                </c:pt>
                <c:pt idx="37">
                  <c:v>8185.3446789666386</c:v>
                </c:pt>
                <c:pt idx="38">
                  <c:v>7975.4640461726221</c:v>
                </c:pt>
                <c:pt idx="39">
                  <c:v>7776.0774450183062</c:v>
                </c:pt>
                <c:pt idx="40">
                  <c:v>7586.4170195300549</c:v>
                </c:pt>
                <c:pt idx="41">
                  <c:v>7405.7880428745775</c:v>
                </c:pt>
                <c:pt idx="42">
                  <c:v>7233.5604139705192</c:v>
                </c:pt>
                <c:pt idx="43">
                  <c:v>7069.1613136530068</c:v>
                </c:pt>
                <c:pt idx="44">
                  <c:v>6912.0688400162735</c:v>
                </c:pt>
                <c:pt idx="45">
                  <c:v>6761.8064739289621</c:v>
                </c:pt>
                <c:pt idx="46">
                  <c:v>6617.9382510794094</c:v>
                </c:pt>
                <c:pt idx="47">
                  <c:v>6480.0645375152553</c:v>
                </c:pt>
                <c:pt idx="48">
                  <c:v>6347.8183224639242</c:v>
                </c:pt>
                <c:pt idx="49">
                  <c:v>6220.8619560146462</c:v>
                </c:pt>
                <c:pt idx="50">
                  <c:v>6098.8842706025935</c:v>
                </c:pt>
                <c:pt idx="51">
                  <c:v>5981.5980346294664</c:v>
                </c:pt>
                <c:pt idx="52">
                  <c:v>5868.7376943534391</c:v>
                </c:pt>
                <c:pt idx="53">
                  <c:v>5760.0573666802266</c:v>
                </c:pt>
                <c:pt idx="54">
                  <c:v>5655.3290509224043</c:v>
                </c:pt>
                <c:pt idx="55">
                  <c:v>5554.3410321559331</c:v>
                </c:pt>
                <c:pt idx="56">
                  <c:v>5456.8964526444261</c:v>
                </c:pt>
                <c:pt idx="57">
                  <c:v>5362.8120310471077</c:v>
                </c:pt>
                <c:pt idx="58">
                  <c:v>5271.9169118768186</c:v>
                </c:pt>
                <c:pt idx="59">
                  <c:v>5184.0516300122054</c:v>
                </c:pt>
                <c:pt idx="60">
                  <c:v>5099.0671770611852</c:v>
                </c:pt>
                <c:pt idx="61">
                  <c:v>5016.8241580763279</c:v>
                </c:pt>
                <c:pt idx="62">
                  <c:v>4937.192028583052</c:v>
                </c:pt>
                <c:pt idx="63">
                  <c:v>4860.0484031364413</c:v>
                </c:pt>
                <c:pt idx="64">
                  <c:v>4785.2784277035735</c:v>
                </c:pt>
                <c:pt idx="65">
                  <c:v>4712.7742091020036</c:v>
                </c:pt>
                <c:pt idx="66">
                  <c:v>4642.4342955333177</c:v>
                </c:pt>
                <c:pt idx="67">
                  <c:v>4574.1632029519451</c:v>
                </c:pt>
                <c:pt idx="68">
                  <c:v>4507.8709826193081</c:v>
                </c:pt>
                <c:pt idx="69">
                  <c:v>4443.4728257247471</c:v>
                </c:pt>
                <c:pt idx="70">
                  <c:v>4380.888701418764</c:v>
                </c:pt>
                <c:pt idx="71">
                  <c:v>4320.0430250101708</c:v>
                </c:pt>
                <c:pt idx="72">
                  <c:v>4260.8643534346893</c:v>
                </c:pt>
                <c:pt idx="73">
                  <c:v>4203.2851054153016</c:v>
                </c:pt>
                <c:pt idx="74">
                  <c:v>4147.2413040097636</c:v>
                </c:pt>
                <c:pt idx="75">
                  <c:v>4092.6723394833193</c:v>
                </c:pt>
                <c:pt idx="76">
                  <c:v>4039.5207506588608</c:v>
                </c:pt>
                <c:pt idx="77">
                  <c:v>3987.7320230863111</c:v>
                </c:pt>
                <c:pt idx="78">
                  <c:v>3937.2544025409147</c:v>
                </c:pt>
                <c:pt idx="79">
                  <c:v>3888.0387225091531</c:v>
                </c:pt>
                <c:pt idx="80">
                  <c:v>3840.0382444534848</c:v>
                </c:pt>
                <c:pt idx="81">
                  <c:v>3793.2085097650274</c:v>
                </c:pt>
                <c:pt idx="82">
                  <c:v>3747.507202418461</c:v>
                </c:pt>
                <c:pt idx="83">
                  <c:v>3702.8940214372888</c:v>
                </c:pt>
                <c:pt idx="84">
                  <c:v>3659.3305623615561</c:v>
                </c:pt>
                <c:pt idx="85">
                  <c:v>3616.7802069852596</c:v>
                </c:pt>
                <c:pt idx="86">
                  <c:v>3575.2080206980722</c:v>
                </c:pt>
                <c:pt idx="87">
                  <c:v>3534.5806568265034</c:v>
                </c:pt>
                <c:pt idx="88">
                  <c:v>3494.8662674239581</c:v>
                </c:pt>
                <c:pt idx="89">
                  <c:v>3456.0344200081367</c:v>
                </c:pt>
                <c:pt idx="90">
                  <c:v>3418.0560197882669</c:v>
                </c:pt>
                <c:pt idx="91">
                  <c:v>3380.903236964481</c:v>
                </c:pt>
                <c:pt idx="92">
                  <c:v>3344.5494387175513</c:v>
                </c:pt>
                <c:pt idx="93">
                  <c:v>3308.9691255397047</c:v>
                </c:pt>
                <c:pt idx="94">
                  <c:v>3274.1378715866554</c:v>
                </c:pt>
                <c:pt idx="95">
                  <c:v>3240.0322687576277</c:v>
                </c:pt>
                <c:pt idx="96">
                  <c:v>3206.6298742343533</c:v>
                </c:pt>
                <c:pt idx="97">
                  <c:v>3173.9091612319621</c:v>
                </c:pt>
                <c:pt idx="98">
                  <c:v>3141.8494727346697</c:v>
                </c:pt>
                <c:pt idx="99">
                  <c:v>3110.4309780073231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2E8-4D49-888E-E7B07E8B0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371976"/>
        <c:axId val="360372368"/>
      </c:scatterChart>
      <c:valAx>
        <c:axId val="360371976"/>
        <c:scaling>
          <c:orientation val="minMax"/>
          <c:max val="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20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Measured Deflection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0.0" sourceLinked="0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60372368"/>
        <c:crosses val="autoZero"/>
        <c:crossBetween val="midCat"/>
        <c:majorUnit val="0.2"/>
        <c:minorUnit val="5.000000000000001E-2"/>
      </c:valAx>
      <c:valAx>
        <c:axId val="360372368"/>
        <c:scaling>
          <c:orientation val="minMax"/>
          <c:max val="5000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2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LWD Elastic</a:t>
                </a:r>
              </a:p>
              <a:p>
                <a:pPr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2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Modulus (psi)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##,##0" sourceLinked="0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60371976"/>
        <c:crosses val="autoZero"/>
        <c:crossBetween val="midCat"/>
        <c:majorUnit val="10000"/>
        <c:minorUnit val="2500"/>
      </c:valAx>
      <c:spPr>
        <a:solidFill>
          <a:schemeClr val="bg1"/>
        </a:solidFill>
        <a:ln w="254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3"/>
          <c:order val="0"/>
          <c:tx>
            <c:v>4% PC, OMC, 95% RC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trendline>
            <c:spPr>
              <a:ln w="25400" cap="rnd">
                <a:solidFill>
                  <a:schemeClr val="tx1"/>
                </a:solidFill>
                <a:prstDash val="solid"/>
              </a:ln>
              <a:effectLst/>
            </c:spPr>
            <c:trendlineType val="exp"/>
            <c:dispRSqr val="1"/>
            <c:dispEq val="0"/>
            <c:trendlineLbl>
              <c:layout>
                <c:manualLayout>
                  <c:x val="0.10458784038408715"/>
                  <c:y val="-1.253400755086332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600" b="0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Sheet2!$E$8:$I$8</c:f>
              <c:numCache>
                <c:formatCode>General</c:formatCode>
                <c:ptCount val="5"/>
                <c:pt idx="0">
                  <c:v>14.417132570871656</c:v>
                </c:pt>
                <c:pt idx="1">
                  <c:v>18.169221247004806</c:v>
                </c:pt>
                <c:pt idx="2">
                  <c:v>21.836686280441867</c:v>
                </c:pt>
                <c:pt idx="3">
                  <c:v>25.6951591052716</c:v>
                </c:pt>
                <c:pt idx="4">
                  <c:v>29.463450460041344</c:v>
                </c:pt>
              </c:numCache>
            </c:numRef>
          </c:xVal>
          <c:yVal>
            <c:numRef>
              <c:f>Sheet2!$K$8:$O$8</c:f>
              <c:numCache>
                <c:formatCode>General</c:formatCode>
                <c:ptCount val="5"/>
                <c:pt idx="0">
                  <c:v>41021.650124153988</c:v>
                </c:pt>
                <c:pt idx="1">
                  <c:v>47642.904442807827</c:v>
                </c:pt>
                <c:pt idx="2">
                  <c:v>56429.795033232287</c:v>
                </c:pt>
                <c:pt idx="3">
                  <c:v>64834.704194473132</c:v>
                </c:pt>
                <c:pt idx="4">
                  <c:v>66782.655821555745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DA2-4D6C-ADA7-6FA4BC3942B2}"/>
            </c:ext>
          </c:extLst>
        </c:ser>
        <c:ser>
          <c:idx val="4"/>
          <c:order val="1"/>
          <c:tx>
            <c:v>4% PC, OMC, 100% RC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tx1"/>
                </a:solidFill>
                <a:prstDash val="solid"/>
              </a:ln>
              <a:effectLst/>
            </c:spPr>
            <c:trendlineType val="exp"/>
            <c:dispRSqr val="1"/>
            <c:dispEq val="0"/>
            <c:trendlineLbl>
              <c:layout>
                <c:manualLayout>
                  <c:x val="0.10877499183069679"/>
                  <c:y val="1.976159845082800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600" b="0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Sheet2!$E$7:$I$7</c:f>
              <c:numCache>
                <c:formatCode>General</c:formatCode>
                <c:ptCount val="5"/>
                <c:pt idx="0">
                  <c:v>14.413917690165661</c:v>
                </c:pt>
                <c:pt idx="1">
                  <c:v>18.165169686922187</c:v>
                </c:pt>
                <c:pt idx="2">
                  <c:v>21.831816911234032</c:v>
                </c:pt>
                <c:pt idx="3">
                  <c:v>25.68942933405399</c:v>
                </c:pt>
                <c:pt idx="4">
                  <c:v>29.456880396406955</c:v>
                </c:pt>
              </c:numCache>
            </c:numRef>
          </c:xVal>
          <c:yVal>
            <c:numRef>
              <c:f>Sheet2!$K$7:$O$7</c:f>
              <c:numCache>
                <c:formatCode>General</c:formatCode>
                <c:ptCount val="5"/>
                <c:pt idx="0">
                  <c:v>37051.391208658046</c:v>
                </c:pt>
                <c:pt idx="1">
                  <c:v>41505.860156011469</c:v>
                </c:pt>
                <c:pt idx="2">
                  <c:v>52110.792624685266</c:v>
                </c:pt>
                <c:pt idx="4">
                  <c:v>63506.896135269773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DA2-4D6C-ADA7-6FA4BC3942B2}"/>
            </c:ext>
          </c:extLst>
        </c:ser>
        <c:ser>
          <c:idx val="0"/>
          <c:order val="2"/>
          <c:tx>
            <c:v>4% PC, 2% wet, 95% RC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FFFF0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tx1"/>
                </a:solidFill>
                <a:prstDash val="solid"/>
              </a:ln>
              <a:effectLst/>
            </c:spPr>
            <c:trendlineType val="exp"/>
            <c:dispRSqr val="1"/>
            <c:dispEq val="0"/>
            <c:trendlineLbl>
              <c:layout>
                <c:manualLayout>
                  <c:x val="0.11445730267665279"/>
                  <c:y val="-2.3048045967351879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600" b="0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Sheet2!$E$4:$I$4</c:f>
              <c:numCache>
                <c:formatCode>General</c:formatCode>
                <c:ptCount val="5"/>
                <c:pt idx="0">
                  <c:v>14.313196836826206</c:v>
                </c:pt>
                <c:pt idx="1">
                  <c:v>18.038236022442398</c:v>
                </c:pt>
                <c:pt idx="2">
                  <c:v>21.679261632612555</c:v>
                </c:pt>
                <c:pt idx="3">
                  <c:v>25.509918024224955</c:v>
                </c:pt>
                <c:pt idx="4">
                  <c:v>29.251043080416963</c:v>
                </c:pt>
              </c:numCache>
            </c:numRef>
          </c:xVal>
          <c:yVal>
            <c:numRef>
              <c:f>Sheet2!$K$4:$O$4</c:f>
              <c:numCache>
                <c:formatCode>General</c:formatCode>
                <c:ptCount val="5"/>
                <c:pt idx="0">
                  <c:v>26805.498905117347</c:v>
                </c:pt>
                <c:pt idx="1">
                  <c:v>32199.93446656478</c:v>
                </c:pt>
                <c:pt idx="2">
                  <c:v>37206.276442602444</c:v>
                </c:pt>
                <c:pt idx="3">
                  <c:v>44495.874591542801</c:v>
                </c:pt>
                <c:pt idx="4">
                  <c:v>52215.841343701271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DA2-4D6C-ADA7-6FA4BC3942B2}"/>
            </c:ext>
          </c:extLst>
        </c:ser>
        <c:ser>
          <c:idx val="1"/>
          <c:order val="3"/>
          <c:tx>
            <c:v>4% PC, 2% dry, 95% RC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rgbClr val="92D05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tx1"/>
                </a:solidFill>
                <a:prstDash val="solid"/>
              </a:ln>
              <a:effectLst/>
            </c:spPr>
            <c:trendlineType val="exp"/>
            <c:dispRSqr val="1"/>
            <c:dispEq val="0"/>
            <c:trendlineLbl>
              <c:layout>
                <c:manualLayout>
                  <c:x val="0.11316678829754513"/>
                  <c:y val="-1.670849228408996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600" b="0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Sheet2!$E$5:$I$5</c:f>
              <c:numCache>
                <c:formatCode>General</c:formatCode>
                <c:ptCount val="5"/>
                <c:pt idx="0">
                  <c:v>14.218250519468425</c:v>
                </c:pt>
                <c:pt idx="1">
                  <c:v>17.918579728919283</c:v>
                </c:pt>
                <c:pt idx="2">
                  <c:v>21.535452665369373</c:v>
                </c:pt>
                <c:pt idx="3">
                  <c:v>25.340698471101273</c:v>
                </c:pt>
                <c:pt idx="4">
                  <c:v>29.057006845813259</c:v>
                </c:pt>
              </c:numCache>
            </c:numRef>
          </c:xVal>
          <c:yVal>
            <c:numRef>
              <c:f>Sheet2!$K$5:$O$5</c:f>
              <c:numCache>
                <c:formatCode>General</c:formatCode>
                <c:ptCount val="5"/>
                <c:pt idx="0">
                  <c:v>14452.167366450982</c:v>
                </c:pt>
                <c:pt idx="1">
                  <c:v>16625.541322624569</c:v>
                </c:pt>
                <c:pt idx="2">
                  <c:v>18672.727053687402</c:v>
                </c:pt>
                <c:pt idx="3">
                  <c:v>20714.69671964796</c:v>
                </c:pt>
                <c:pt idx="4">
                  <c:v>23227.858877624152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DA2-4D6C-ADA7-6FA4BC3942B2}"/>
            </c:ext>
          </c:extLst>
        </c:ser>
        <c:ser>
          <c:idx val="2"/>
          <c:order val="4"/>
          <c:tx>
            <c:v>4% PC, OMC, 90% RC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tx1"/>
                </a:solidFill>
                <a:prstDash val="solid"/>
              </a:ln>
              <a:effectLst/>
            </c:spPr>
            <c:trendlineType val="exp"/>
            <c:dispRSqr val="1"/>
            <c:dispEq val="0"/>
            <c:trendlineLbl>
              <c:layout>
                <c:manualLayout>
                  <c:x val="0.11840595915121593"/>
                  <c:y val="1.7755846273645928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600" b="0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Sheet2!$E$6:$I$6</c:f>
              <c:numCache>
                <c:formatCode>General</c:formatCode>
                <c:ptCount val="5"/>
                <c:pt idx="0">
                  <c:v>14.361027035201783</c:v>
                </c:pt>
                <c:pt idx="1">
                  <c:v>18.098514129222785</c:v>
                </c:pt>
                <c:pt idx="2">
                  <c:v>21.751706900874083</c:v>
                </c:pt>
                <c:pt idx="3">
                  <c:v>25.595164140347951</c:v>
                </c:pt>
                <c:pt idx="4">
                  <c:v>29.348790858860784</c:v>
                </c:pt>
              </c:numCache>
            </c:numRef>
          </c:xVal>
          <c:yVal>
            <c:numRef>
              <c:f>Sheet2!$K$6:$O$6</c:f>
              <c:numCache>
                <c:formatCode>General</c:formatCode>
                <c:ptCount val="5"/>
                <c:pt idx="0">
                  <c:v>13421.505628884885</c:v>
                </c:pt>
                <c:pt idx="1">
                  <c:v>14845.430745555508</c:v>
                </c:pt>
                <c:pt idx="2">
                  <c:v>16206.471754944583</c:v>
                </c:pt>
                <c:pt idx="3">
                  <c:v>15341.312416493156</c:v>
                </c:pt>
                <c:pt idx="4">
                  <c:v>16695.758386695808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DA2-4D6C-ADA7-6FA4BC394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310256"/>
        <c:axId val="210310648"/>
      </c:scatterChart>
      <c:valAx>
        <c:axId val="210310256"/>
        <c:scaling>
          <c:orientation val="minMax"/>
          <c:max val="35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200" dirty="0"/>
                  <a:t>Axial Stress, </a:t>
                </a:r>
                <a:r>
                  <a:rPr lang="el-GR" sz="1200" dirty="0"/>
                  <a:t>σ</a:t>
                </a:r>
                <a:r>
                  <a:rPr lang="en-US" sz="1200" baseline="-25000" dirty="0"/>
                  <a:t>a</a:t>
                </a:r>
                <a:r>
                  <a:rPr lang="en-US" sz="1200" dirty="0"/>
                  <a:t> (psi)</a:t>
                </a:r>
              </a:p>
            </c:rich>
          </c:tx>
          <c:layout>
            <c:manualLayout>
              <c:xMode val="edge"/>
              <c:yMode val="edge"/>
              <c:x val="0.50059290089763708"/>
              <c:y val="0.914577878842983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10310648"/>
        <c:crosses val="autoZero"/>
        <c:crossBetween val="midCat"/>
      </c:valAx>
      <c:valAx>
        <c:axId val="210310648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lang="en-US"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200" dirty="0"/>
                  <a:t>LWD Elastic Modulus, E</a:t>
                </a:r>
                <a:r>
                  <a:rPr lang="en-US" sz="1200" baseline="-25000" dirty="0"/>
                  <a:t>LWD</a:t>
                </a:r>
                <a:r>
                  <a:rPr lang="en-US" sz="1200" dirty="0"/>
                  <a:t> (psi)</a:t>
                </a:r>
              </a:p>
            </c:rich>
          </c:tx>
          <c:overlay val="0"/>
          <c:spPr>
            <a:solidFill>
              <a:schemeClr val="bg1"/>
            </a:solidFill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##,##0" sourceLinked="0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10310256"/>
        <c:crosses val="autoZero"/>
        <c:crossBetween val="midCat"/>
        <c:majorUnit val="20000"/>
        <c:minorUnit val="5000"/>
      </c:val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ayout>
        <c:manualLayout>
          <c:xMode val="edge"/>
          <c:yMode val="edge"/>
          <c:x val="0.25529347294918214"/>
          <c:y val="8.4104805133152077E-2"/>
          <c:w val="0.22968253792625887"/>
          <c:h val="0.2783866142103047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6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400" b="0" i="0" u="none" strike="noStrike" kern="1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'Study 6'!$H$9:$H$158</c:f>
              <c:numCache>
                <c:formatCode>0.000</c:formatCode>
                <c:ptCount val="150"/>
                <c:pt idx="0">
                  <c:v>7.2588405936185865</c:v>
                </c:pt>
                <c:pt idx="1">
                  <c:v>7.3843797291349214</c:v>
                </c:pt>
                <c:pt idx="2">
                  <c:v>7.7797858741034265</c:v>
                </c:pt>
                <c:pt idx="3">
                  <c:v>8.1288164503651004</c:v>
                </c:pt>
                <c:pt idx="4">
                  <c:v>8.0986467690543087</c:v>
                </c:pt>
                <c:pt idx="5">
                  <c:v>7.9009584138927931</c:v>
                </c:pt>
                <c:pt idx="6">
                  <c:v>7.7600696986462188</c:v>
                </c:pt>
                <c:pt idx="7">
                  <c:v>7.4131958044449897</c:v>
                </c:pt>
                <c:pt idx="8">
                  <c:v>6.7691509417271369</c:v>
                </c:pt>
                <c:pt idx="9">
                  <c:v>5.9973009504788974</c:v>
                </c:pt>
                <c:pt idx="10">
                  <c:v>5.3413870325740973</c:v>
                </c:pt>
                <c:pt idx="11">
                  <c:v>4.9491207013858629</c:v>
                </c:pt>
                <c:pt idx="12">
                  <c:v>4.7636504482824531</c:v>
                </c:pt>
                <c:pt idx="13">
                  <c:v>4.4117976155088563</c:v>
                </c:pt>
                <c:pt idx="14">
                  <c:v>3.9184545485044624</c:v>
                </c:pt>
                <c:pt idx="15">
                  <c:v>3.4370087941462772</c:v>
                </c:pt>
                <c:pt idx="16">
                  <c:v>3.0706154047351104</c:v>
                </c:pt>
                <c:pt idx="17">
                  <c:v>2.8616308853943329</c:v>
                </c:pt>
                <c:pt idx="18">
                  <c:v>2.7645143427749761</c:v>
                </c:pt>
                <c:pt idx="19">
                  <c:v>2.5823013670811785</c:v>
                </c:pt>
                <c:pt idx="20">
                  <c:v>2.3292846194807382</c:v>
                </c:pt>
                <c:pt idx="21">
                  <c:v>2.0825725521237741</c:v>
                </c:pt>
                <c:pt idx="22">
                  <c:v>1.8933346600209797</c:v>
                </c:pt>
                <c:pt idx="23">
                  <c:v>1.7843265275574345</c:v>
                </c:pt>
                <c:pt idx="24">
                  <c:v>1.7085909887936259</c:v>
                </c:pt>
                <c:pt idx="25">
                  <c:v>1.5268863917793929</c:v>
                </c:pt>
                <c:pt idx="26">
                  <c:v>1.2945246154414514</c:v>
                </c:pt>
                <c:pt idx="27">
                  <c:v>1.0887657825508603</c:v>
                </c:pt>
                <c:pt idx="28">
                  <c:v>0.94389838175636931</c:v>
                </c:pt>
                <c:pt idx="29">
                  <c:v>0.86527324758272595</c:v>
                </c:pt>
                <c:pt idx="30">
                  <c:v>0.82965398962049663</c:v>
                </c:pt>
                <c:pt idx="31">
                  <c:v>0.7643164723134428</c:v>
                </c:pt>
                <c:pt idx="32">
                  <c:v>0.67664664979112588</c:v>
                </c:pt>
                <c:pt idx="33">
                  <c:v>0.59435709139456283</c:v>
                </c:pt>
                <c:pt idx="34">
                  <c:v>0.53323758918136421</c:v>
                </c:pt>
                <c:pt idx="35">
                  <c:v>0.49877900763081001</c:v>
                </c:pt>
                <c:pt idx="36">
                  <c:v>0.47514944896164846</c:v>
                </c:pt>
                <c:pt idx="37">
                  <c:v>0.41946413467197308</c:v>
                </c:pt>
                <c:pt idx="38">
                  <c:v>0.35023749536795451</c:v>
                </c:pt>
                <c:pt idx="39">
                  <c:v>0.29069784946086935</c:v>
                </c:pt>
                <c:pt idx="40">
                  <c:v>0.24972291055153495</c:v>
                </c:pt>
                <c:pt idx="41">
                  <c:v>0.22779968466089837</c:v>
                </c:pt>
                <c:pt idx="42">
                  <c:v>0.21324631739092906</c:v>
                </c:pt>
                <c:pt idx="43">
                  <c:v>0.18046523548458382</c:v>
                </c:pt>
                <c:pt idx="44">
                  <c:v>0.1426124282994245</c:v>
                </c:pt>
                <c:pt idx="45">
                  <c:v>0.11256818047607765</c:v>
                </c:pt>
                <c:pt idx="46">
                  <c:v>9.3221809235251793E-2</c:v>
                </c:pt>
                <c:pt idx="47">
                  <c:v>8.3314093433712738E-2</c:v>
                </c:pt>
                <c:pt idx="48">
                  <c:v>7.6907893707985384E-2</c:v>
                </c:pt>
                <c:pt idx="49">
                  <c:v>6.2979907337350108E-2</c:v>
                </c:pt>
                <c:pt idx="50">
                  <c:v>4.7772111211648677E-2</c:v>
                </c:pt>
                <c:pt idx="51">
                  <c:v>3.6386087401225065E-2</c:v>
                </c:pt>
                <c:pt idx="52">
                  <c:v>2.9386798903482281E-2</c:v>
                </c:pt>
                <c:pt idx="53">
                  <c:v>2.5906932018124103E-2</c:v>
                </c:pt>
                <c:pt idx="54">
                  <c:v>2.3695743089839596E-2</c:v>
                </c:pt>
                <c:pt idx="55">
                  <c:v>1.8996956771031148E-2</c:v>
                </c:pt>
                <c:pt idx="56">
                  <c:v>1.4044669856110742E-2</c:v>
                </c:pt>
                <c:pt idx="57">
                  <c:v>1.0467787307383198E-2</c:v>
                </c:pt>
                <c:pt idx="58">
                  <c:v>8.3293495352658939E-3</c:v>
                </c:pt>
                <c:pt idx="59">
                  <c:v>7.284545080735557E-3</c:v>
                </c:pt>
                <c:pt idx="60">
                  <c:v>6.6273301370900093E-3</c:v>
                </c:pt>
                <c:pt idx="61">
                  <c:v>5.2488985245652889E-3</c:v>
                </c:pt>
                <c:pt idx="62">
                  <c:v>3.8248631568506028E-3</c:v>
                </c:pt>
                <c:pt idx="63">
                  <c:v>2.8167160092688838E-3</c:v>
                </c:pt>
                <c:pt idx="64">
                  <c:v>2.2231419719873171E-3</c:v>
                </c:pt>
                <c:pt idx="65">
                  <c:v>1.9358668494295899E-3</c:v>
                </c:pt>
                <c:pt idx="66">
                  <c:v>1.7561449514770118E-3</c:v>
                </c:pt>
                <c:pt idx="67">
                  <c:v>1.3818312427874794E-3</c:v>
                </c:pt>
                <c:pt idx="68">
                  <c:v>9.9922768280612641E-4</c:v>
                </c:pt>
                <c:pt idx="69">
                  <c:v>7.3121263535832299E-4</c:v>
                </c:pt>
                <c:pt idx="70">
                  <c:v>5.7467161462038401E-4</c:v>
                </c:pt>
                <c:pt idx="71">
                  <c:v>4.9928311193545233E-4</c:v>
                </c:pt>
                <c:pt idx="72">
                  <c:v>4.5225288998370207E-4</c:v>
                </c:pt>
                <c:pt idx="73">
                  <c:v>3.5465579142831302E-4</c:v>
                </c:pt>
                <c:pt idx="74">
                  <c:v>2.5544351564945266E-4</c:v>
                </c:pt>
                <c:pt idx="75">
                  <c:v>1.8632171348989911E-4</c:v>
                </c:pt>
                <c:pt idx="76">
                  <c:v>1.4611476654107836E-4</c:v>
                </c:pt>
                <c:pt idx="77">
                  <c:v>1.2680032926304691E-4</c:v>
                </c:pt>
                <c:pt idx="78">
                  <c:v>1.1476863900625279E-4</c:v>
                </c:pt>
                <c:pt idx="79">
                  <c:v>8.9846504647021836E-5</c:v>
                </c:pt>
                <c:pt idx="80">
                  <c:v>6.4582478853065177E-5</c:v>
                </c:pt>
                <c:pt idx="81">
                  <c:v>4.7029307894181288E-5</c:v>
                </c:pt>
                <c:pt idx="82">
                  <c:v>3.6840124668448091E-5</c:v>
                </c:pt>
                <c:pt idx="83">
                  <c:v>3.19517253360831E-5</c:v>
                </c:pt>
                <c:pt idx="84">
                  <c:v>2.8908782018843258E-5</c:v>
                </c:pt>
                <c:pt idx="85">
                  <c:v>2.2611554465475921E-5</c:v>
                </c:pt>
                <c:pt idx="86">
                  <c:v>1.6236908267395259E-5</c:v>
                </c:pt>
                <c:pt idx="87">
                  <c:v>1.1814010536720201E-5</c:v>
                </c:pt>
                <c:pt idx="88">
                  <c:v>9.2493157407253664E-6</c:v>
                </c:pt>
                <c:pt idx="89">
                  <c:v>8.0196537758261826E-6</c:v>
                </c:pt>
                <c:pt idx="90">
                  <c:v>7.2544880536887745E-6</c:v>
                </c:pt>
                <c:pt idx="91">
                  <c:v>5.6717592776702614E-6</c:v>
                </c:pt>
                <c:pt idx="92">
                  <c:v>4.0707040739309719E-6</c:v>
                </c:pt>
                <c:pt idx="93">
                  <c:v>2.9606246246279682E-6</c:v>
                </c:pt>
                <c:pt idx="94">
                  <c:v>2.317260922601538E-6</c:v>
                </c:pt>
                <c:pt idx="95">
                  <c:v>2.0088935946486364E-6</c:v>
                </c:pt>
                <c:pt idx="96">
                  <c:v>1.8170509635249582E-6</c:v>
                </c:pt>
                <c:pt idx="97">
                  <c:v>1.4203102212629136E-6</c:v>
                </c:pt>
                <c:pt idx="98">
                  <c:v>1.0191137048108776E-6</c:v>
                </c:pt>
                <c:pt idx="99">
                  <c:v>7.4105053565011781E-7</c:v>
                </c:pt>
                <c:pt idx="100">
                  <c:v>5.7993278177061264E-7</c:v>
                </c:pt>
                <c:pt idx="101">
                  <c:v>5.0272554969589114E-7</c:v>
                </c:pt>
                <c:pt idx="102">
                  <c:v>4.546902628479785E-7</c:v>
                </c:pt>
                <c:pt idx="103">
                  <c:v>3.5537740486348011E-7</c:v>
                </c:pt>
                <c:pt idx="104">
                  <c:v>2.549603264002351E-7</c:v>
                </c:pt>
                <c:pt idx="105">
                  <c:v>1.8537614667056579E-7</c:v>
                </c:pt>
                <c:pt idx="106">
                  <c:v>1.4506382465945989E-7</c:v>
                </c:pt>
                <c:pt idx="107">
                  <c:v>1.257498853464454E-7</c:v>
                </c:pt>
                <c:pt idx="108">
                  <c:v>1.1372881900083104E-7</c:v>
                </c:pt>
                <c:pt idx="109">
                  <c:v>8.8877307884810125E-8</c:v>
                </c:pt>
                <c:pt idx="110">
                  <c:v>6.3763587907470255E-8</c:v>
                </c:pt>
                <c:pt idx="111">
                  <c:v>4.6358293623321244E-8</c:v>
                </c:pt>
                <c:pt idx="112">
                  <c:v>3.6272312326570868E-8</c:v>
                </c:pt>
                <c:pt idx="113">
                  <c:v>3.1443115195710932E-8</c:v>
                </c:pt>
                <c:pt idx="114">
                  <c:v>2.8437460054171694E-8</c:v>
                </c:pt>
                <c:pt idx="115">
                  <c:v>2.2217987796714985E-8</c:v>
                </c:pt>
                <c:pt idx="116">
                  <c:v>1.5945415288637443E-8</c:v>
                </c:pt>
                <c:pt idx="117">
                  <c:v>1.159346196859985E-8</c:v>
                </c:pt>
                <c:pt idx="118">
                  <c:v>9.0729256510471179E-9</c:v>
                </c:pt>
                <c:pt idx="119">
                  <c:v>7.8609402415019898E-9</c:v>
                </c:pt>
                <c:pt idx="120">
                  <c:v>7.1116132649225999E-9</c:v>
                </c:pt>
                <c:pt idx="121">
                  <c:v>5.5581479308311126E-9</c:v>
                </c:pt>
                <c:pt idx="122">
                  <c:v>3.9829015587871074E-9</c:v>
                </c:pt>
                <c:pt idx="123">
                  <c:v>2.8996214346944319E-9</c:v>
                </c:pt>
                <c:pt idx="124">
                  <c:v>2.2642066797172271E-9</c:v>
                </c:pt>
                <c:pt idx="125">
                  <c:v>1.9672496760004395E-9</c:v>
                </c:pt>
                <c:pt idx="126">
                  <c:v>1.7752598913979539E-9</c:v>
                </c:pt>
                <c:pt idx="127">
                  <c:v>1.3853295008059457E-9</c:v>
                </c:pt>
                <c:pt idx="128">
                  <c:v>9.9739326427014564E-10</c:v>
                </c:pt>
                <c:pt idx="129">
                  <c:v>7.298144052591023E-10</c:v>
                </c:pt>
                <c:pt idx="130">
                  <c:v>5.7140812446943355E-10</c:v>
                </c:pt>
                <c:pt idx="131">
                  <c:v>4.8488641229816872E-10</c:v>
                </c:pt>
                <c:pt idx="132">
                  <c:v>4.4442036265137107E-10</c:v>
                </c:pt>
                <c:pt idx="133">
                  <c:v>3.4318792074689857E-10</c:v>
                </c:pt>
                <c:pt idx="134">
                  <c:v>2.5306807202404444E-10</c:v>
                </c:pt>
                <c:pt idx="135">
                  <c:v>1.8058011229309333E-10</c:v>
                </c:pt>
                <c:pt idx="136">
                  <c:v>1.4733068447339883E-10</c:v>
                </c:pt>
                <c:pt idx="137">
                  <c:v>1.231673171716598E-10</c:v>
                </c:pt>
                <c:pt idx="138">
                  <c:v>1.0923454150969007E-10</c:v>
                </c:pt>
                <c:pt idx="139">
                  <c:v>9.2312478306526159E-11</c:v>
                </c:pt>
                <c:pt idx="140">
                  <c:v>5.9806405046713846E-11</c:v>
                </c:pt>
                <c:pt idx="141">
                  <c:v>4.3913354943909954E-11</c:v>
                </c:pt>
                <c:pt idx="142">
                  <c:v>3.3950757371824471E-11</c:v>
                </c:pt>
                <c:pt idx="143">
                  <c:v>2.9316876417779396E-11</c:v>
                </c:pt>
                <c:pt idx="144">
                  <c:v>2.7861820237106953E-11</c:v>
                </c:pt>
                <c:pt idx="145">
                  <c:v>2.0477438067319135E-11</c:v>
                </c:pt>
                <c:pt idx="146">
                  <c:v>1.5215164350724131E-11</c:v>
                </c:pt>
                <c:pt idx="147">
                  <c:v>1.1172868653930263E-11</c:v>
                </c:pt>
                <c:pt idx="148">
                  <c:v>8.0532712013850901E-12</c:v>
                </c:pt>
                <c:pt idx="149">
                  <c:v>7.0703629432588761E-12</c:v>
                </c:pt>
              </c:numCache>
            </c:numRef>
          </c:xVal>
          <c:yVal>
            <c:numRef>
              <c:f>'Study 6'!$G$9:$G$158</c:f>
              <c:numCache>
                <c:formatCode>0.000</c:formatCode>
                <c:ptCount val="150"/>
                <c:pt idx="0">
                  <c:v>0.16281031343218988</c:v>
                </c:pt>
                <c:pt idx="1">
                  <c:v>0.81679557488747401</c:v>
                </c:pt>
                <c:pt idx="2">
                  <c:v>1.8356248905843069</c:v>
                </c:pt>
                <c:pt idx="3">
                  <c:v>2.986206357262108</c:v>
                </c:pt>
                <c:pt idx="4">
                  <c:v>4.0050356729589414</c:v>
                </c:pt>
                <c:pt idx="5">
                  <c:v>4.659020934414225</c:v>
                </c:pt>
                <c:pt idx="6">
                  <c:v>4.9846415612786048</c:v>
                </c:pt>
                <c:pt idx="7">
                  <c:v>5.6386268227338885</c:v>
                </c:pt>
                <c:pt idx="8">
                  <c:v>6.6574561384307218</c:v>
                </c:pt>
                <c:pt idx="9">
                  <c:v>7.808037605108523</c:v>
                </c:pt>
                <c:pt idx="10">
                  <c:v>8.8268669208053563</c:v>
                </c:pt>
                <c:pt idx="11">
                  <c:v>9.4808521822606409</c:v>
                </c:pt>
                <c:pt idx="12">
                  <c:v>9.8064728091250188</c:v>
                </c:pt>
                <c:pt idx="13">
                  <c:v>10.460458070580303</c:v>
                </c:pt>
                <c:pt idx="14">
                  <c:v>11.479287386277138</c:v>
                </c:pt>
                <c:pt idx="15">
                  <c:v>12.629868852954937</c:v>
                </c:pt>
                <c:pt idx="16">
                  <c:v>13.648698168651771</c:v>
                </c:pt>
                <c:pt idx="17">
                  <c:v>14.302683430107056</c:v>
                </c:pt>
                <c:pt idx="18">
                  <c:v>14.628304056971434</c:v>
                </c:pt>
                <c:pt idx="19">
                  <c:v>15.282289318426717</c:v>
                </c:pt>
                <c:pt idx="20">
                  <c:v>16.301118634123551</c:v>
                </c:pt>
                <c:pt idx="21">
                  <c:v>17.45170010080135</c:v>
                </c:pt>
                <c:pt idx="22">
                  <c:v>18.470529416498184</c:v>
                </c:pt>
                <c:pt idx="23">
                  <c:v>19.124514677953467</c:v>
                </c:pt>
                <c:pt idx="24">
                  <c:v>19.612945618250038</c:v>
                </c:pt>
                <c:pt idx="25">
                  <c:v>20.920916141160607</c:v>
                </c:pt>
                <c:pt idx="26">
                  <c:v>22.958574772554275</c:v>
                </c:pt>
                <c:pt idx="27">
                  <c:v>25.259737705909874</c:v>
                </c:pt>
                <c:pt idx="28">
                  <c:v>27.297396337303542</c:v>
                </c:pt>
                <c:pt idx="29">
                  <c:v>28.605366860214112</c:v>
                </c:pt>
                <c:pt idx="30">
                  <c:v>29.256608113942868</c:v>
                </c:pt>
                <c:pt idx="31">
                  <c:v>30.564578636853433</c:v>
                </c:pt>
                <c:pt idx="32">
                  <c:v>32.602237268247102</c:v>
                </c:pt>
                <c:pt idx="33">
                  <c:v>34.9034002016027</c:v>
                </c:pt>
                <c:pt idx="34">
                  <c:v>36.941058832996369</c:v>
                </c:pt>
                <c:pt idx="35">
                  <c:v>38.249029355906934</c:v>
                </c:pt>
                <c:pt idx="36">
                  <c:v>39.225891236500075</c:v>
                </c:pt>
                <c:pt idx="37">
                  <c:v>41.841832282321214</c:v>
                </c:pt>
                <c:pt idx="38">
                  <c:v>45.917149545108551</c:v>
                </c:pt>
                <c:pt idx="39">
                  <c:v>50.519475411819748</c:v>
                </c:pt>
                <c:pt idx="40">
                  <c:v>54.594792674607085</c:v>
                </c:pt>
                <c:pt idx="41">
                  <c:v>57.210733720428223</c:v>
                </c:pt>
                <c:pt idx="42">
                  <c:v>59.164457481614498</c:v>
                </c:pt>
                <c:pt idx="43">
                  <c:v>64.396339573256768</c:v>
                </c:pt>
                <c:pt idx="44">
                  <c:v>72.546974098831441</c:v>
                </c:pt>
                <c:pt idx="45">
                  <c:v>81.751625832253836</c:v>
                </c:pt>
                <c:pt idx="46">
                  <c:v>89.90226035782851</c:v>
                </c:pt>
                <c:pt idx="47">
                  <c:v>95.134142449470772</c:v>
                </c:pt>
                <c:pt idx="48">
                  <c:v>99.041589971843337</c:v>
                </c:pt>
                <c:pt idx="49">
                  <c:v>109.50535415512789</c:v>
                </c:pt>
                <c:pt idx="50">
                  <c:v>125.80662320627722</c:v>
                </c:pt>
                <c:pt idx="51">
                  <c:v>144.21592667312203</c:v>
                </c:pt>
                <c:pt idx="52">
                  <c:v>160.51719572427137</c:v>
                </c:pt>
                <c:pt idx="53">
                  <c:v>170.98095990755593</c:v>
                </c:pt>
                <c:pt idx="54">
                  <c:v>178.79585495230103</c:v>
                </c:pt>
                <c:pt idx="55">
                  <c:v>199.72338331887011</c:v>
                </c:pt>
                <c:pt idx="56">
                  <c:v>232.32592142116877</c:v>
                </c:pt>
                <c:pt idx="57">
                  <c:v>269.14452835485838</c:v>
                </c:pt>
                <c:pt idx="58">
                  <c:v>301.74706645715708</c:v>
                </c:pt>
                <c:pt idx="59">
                  <c:v>322.67459482372612</c:v>
                </c:pt>
                <c:pt idx="60">
                  <c:v>338.30438491321638</c:v>
                </c:pt>
                <c:pt idx="61">
                  <c:v>380.15944164635459</c:v>
                </c:pt>
                <c:pt idx="62">
                  <c:v>445.36451785095193</c:v>
                </c:pt>
                <c:pt idx="63">
                  <c:v>519.00173171833114</c:v>
                </c:pt>
                <c:pt idx="64">
                  <c:v>584.20680792292853</c:v>
                </c:pt>
                <c:pt idx="65">
                  <c:v>626.06186465606675</c:v>
                </c:pt>
                <c:pt idx="66">
                  <c:v>657.32144483504715</c:v>
                </c:pt>
                <c:pt idx="67">
                  <c:v>741.03155830132346</c:v>
                </c:pt>
                <c:pt idx="68">
                  <c:v>871.44171071051812</c:v>
                </c:pt>
                <c:pt idx="69">
                  <c:v>1018.7161384452767</c:v>
                </c:pt>
                <c:pt idx="70">
                  <c:v>1149.1262908544713</c:v>
                </c:pt>
                <c:pt idx="71">
                  <c:v>1232.8364043207475</c:v>
                </c:pt>
                <c:pt idx="72">
                  <c:v>1295.3555646787086</c:v>
                </c:pt>
                <c:pt idx="73">
                  <c:v>1462.7757916112612</c:v>
                </c:pt>
                <c:pt idx="74">
                  <c:v>1723.5960964296503</c:v>
                </c:pt>
                <c:pt idx="75">
                  <c:v>2018.1449518991674</c:v>
                </c:pt>
                <c:pt idx="76">
                  <c:v>2278.9652567175567</c:v>
                </c:pt>
                <c:pt idx="77">
                  <c:v>2446.3854836501091</c:v>
                </c:pt>
                <c:pt idx="78">
                  <c:v>2571.4238043660312</c:v>
                </c:pt>
                <c:pt idx="79">
                  <c:v>2906.2642582311364</c:v>
                </c:pt>
                <c:pt idx="80">
                  <c:v>3427.9048678679151</c:v>
                </c:pt>
                <c:pt idx="81">
                  <c:v>4017.0025788069493</c:v>
                </c:pt>
                <c:pt idx="82">
                  <c:v>4538.6431884437279</c:v>
                </c:pt>
                <c:pt idx="83">
                  <c:v>4873.4836423088327</c:v>
                </c:pt>
                <c:pt idx="84">
                  <c:v>5123.5602837406768</c:v>
                </c:pt>
                <c:pt idx="85">
                  <c:v>5793.2411914708882</c:v>
                </c:pt>
                <c:pt idx="86">
                  <c:v>6836.5224107444456</c:v>
                </c:pt>
                <c:pt idx="87">
                  <c:v>8014.7178326225139</c:v>
                </c:pt>
                <c:pt idx="88">
                  <c:v>9057.9990518960713</c:v>
                </c:pt>
                <c:pt idx="89">
                  <c:v>9727.6799596262827</c:v>
                </c:pt>
                <c:pt idx="90">
                  <c:v>10227.833242489969</c:v>
                </c:pt>
                <c:pt idx="91">
                  <c:v>11567.19505795039</c:v>
                </c:pt>
                <c:pt idx="92">
                  <c:v>13653.757496497505</c:v>
                </c:pt>
                <c:pt idx="93">
                  <c:v>16010.148340253641</c:v>
                </c:pt>
                <c:pt idx="94">
                  <c:v>18096.710778800756</c:v>
                </c:pt>
                <c:pt idx="95">
                  <c:v>19436.072594261175</c:v>
                </c:pt>
                <c:pt idx="96">
                  <c:v>20436.379159988552</c:v>
                </c:pt>
                <c:pt idx="97">
                  <c:v>23115.102790909394</c:v>
                </c:pt>
                <c:pt idx="98">
                  <c:v>27288.227668003619</c:v>
                </c:pt>
                <c:pt idx="99">
                  <c:v>32001.009355515893</c:v>
                </c:pt>
                <c:pt idx="100">
                  <c:v>36174.134232610122</c:v>
                </c:pt>
                <c:pt idx="101">
                  <c:v>38852.85786353096</c:v>
                </c:pt>
                <c:pt idx="102">
                  <c:v>40853.470994985713</c:v>
                </c:pt>
                <c:pt idx="103">
                  <c:v>46210.918256827397</c:v>
                </c:pt>
                <c:pt idx="104">
                  <c:v>54557.168011015856</c:v>
                </c:pt>
                <c:pt idx="105">
                  <c:v>63982.731386040403</c:v>
                </c:pt>
                <c:pt idx="106">
                  <c:v>72328.981140228861</c:v>
                </c:pt>
                <c:pt idx="107">
                  <c:v>77686.428402070538</c:v>
                </c:pt>
                <c:pt idx="108">
                  <c:v>81687.654664980044</c:v>
                </c:pt>
                <c:pt idx="109">
                  <c:v>92402.549188663412</c:v>
                </c:pt>
                <c:pt idx="110">
                  <c:v>109095.04869704031</c:v>
                </c:pt>
                <c:pt idx="111">
                  <c:v>127946.17544708941</c:v>
                </c:pt>
                <c:pt idx="112">
                  <c:v>144638.67495546633</c:v>
                </c:pt>
                <c:pt idx="113">
                  <c:v>155353.56947914968</c:v>
                </c:pt>
                <c:pt idx="114">
                  <c:v>163356.02200496869</c:v>
                </c:pt>
                <c:pt idx="115">
                  <c:v>184785.81105233543</c:v>
                </c:pt>
                <c:pt idx="116">
                  <c:v>218170.81006908926</c:v>
                </c:pt>
                <c:pt idx="117">
                  <c:v>255873.06356918745</c:v>
                </c:pt>
                <c:pt idx="118">
                  <c:v>289258.06258594128</c:v>
                </c:pt>
                <c:pt idx="119">
                  <c:v>310687.85163330799</c:v>
                </c:pt>
                <c:pt idx="120">
                  <c:v>326692.75668494601</c:v>
                </c:pt>
                <c:pt idx="121">
                  <c:v>369552.33477967948</c:v>
                </c:pt>
                <c:pt idx="122">
                  <c:v>436322.33281318709</c:v>
                </c:pt>
                <c:pt idx="123">
                  <c:v>511726.83981338347</c:v>
                </c:pt>
                <c:pt idx="124">
                  <c:v>578496.83784689114</c:v>
                </c:pt>
                <c:pt idx="125">
                  <c:v>621356.41594162455</c:v>
                </c:pt>
                <c:pt idx="126">
                  <c:v>653366.2260449006</c:v>
                </c:pt>
                <c:pt idx="127">
                  <c:v>739085.38223436754</c:v>
                </c:pt>
                <c:pt idx="128">
                  <c:v>872625.37830138288</c:v>
                </c:pt>
                <c:pt idx="129">
                  <c:v>1023434.3923017756</c:v>
                </c:pt>
                <c:pt idx="130">
                  <c:v>1156974.388368791</c:v>
                </c:pt>
                <c:pt idx="131">
                  <c:v>1242693.5445582578</c:v>
                </c:pt>
                <c:pt idx="132">
                  <c:v>1306713.1647648099</c:v>
                </c:pt>
                <c:pt idx="133">
                  <c:v>1478151.4771437438</c:v>
                </c:pt>
                <c:pt idx="134">
                  <c:v>1745231.4692777742</c:v>
                </c:pt>
                <c:pt idx="135">
                  <c:v>2046849.4972785597</c:v>
                </c:pt>
                <c:pt idx="136">
                  <c:v>2313929.4894125904</c:v>
                </c:pt>
                <c:pt idx="137">
                  <c:v>2485367.801791524</c:v>
                </c:pt>
                <c:pt idx="138">
                  <c:v>2613407.0422046282</c:v>
                </c:pt>
                <c:pt idx="139">
                  <c:v>2956283.666962496</c:v>
                </c:pt>
                <c:pt idx="140">
                  <c:v>3490443.6512305574</c:v>
                </c:pt>
                <c:pt idx="141">
                  <c:v>4093679.7072321284</c:v>
                </c:pt>
                <c:pt idx="142">
                  <c:v>4627839.6915001897</c:v>
                </c:pt>
                <c:pt idx="143">
                  <c:v>4970716.316258058</c:v>
                </c:pt>
                <c:pt idx="144">
                  <c:v>5226794.7970842654</c:v>
                </c:pt>
                <c:pt idx="145">
                  <c:v>5912548.0466000009</c:v>
                </c:pt>
                <c:pt idx="146">
                  <c:v>6980868.0151361236</c:v>
                </c:pt>
                <c:pt idx="147">
                  <c:v>8187340.1271392656</c:v>
                </c:pt>
                <c:pt idx="148">
                  <c:v>9255660.0956753884</c:v>
                </c:pt>
                <c:pt idx="149">
                  <c:v>9941413.3451911248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524-4CD8-A8AD-885865BB8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311432"/>
        <c:axId val="210311824"/>
      </c:scatterChart>
      <c:valAx>
        <c:axId val="210311432"/>
        <c:scaling>
          <c:orientation val="minMax"/>
          <c:max val="10"/>
          <c:min val="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l-GR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σ</a:t>
                </a:r>
                <a:r>
                  <a:rPr lang="en-US" sz="1200" baseline="-25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</a:t>
                </a:r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(psi)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10311824"/>
        <c:crosses val="autoZero"/>
        <c:crossBetween val="midCat"/>
      </c:valAx>
      <c:valAx>
        <c:axId val="210311824"/>
        <c:scaling>
          <c:orientation val="maxMin"/>
          <c:max val="24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Depth (in.)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10311432"/>
        <c:crosses val="autoZero"/>
        <c:crossBetween val="midCat"/>
        <c:majorUnit val="6"/>
        <c:minorUnit val="1"/>
      </c:val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'Study 6'!$I$9:$I$158</c:f>
              <c:numCache>
                <c:formatCode>0.000</c:formatCode>
                <c:ptCount val="150"/>
                <c:pt idx="0">
                  <c:v>5.7927607068745148</c:v>
                </c:pt>
                <c:pt idx="1">
                  <c:v>5.5601574065075958</c:v>
                </c:pt>
                <c:pt idx="2">
                  <c:v>4.7086842371849764</c:v>
                </c:pt>
                <c:pt idx="3">
                  <c:v>3.4448475819073421</c:v>
                </c:pt>
                <c:pt idx="4">
                  <c:v>2.4094141329844732</c:v>
                </c:pt>
                <c:pt idx="5">
                  <c:v>1.8614701236346625</c:v>
                </c:pt>
                <c:pt idx="6">
                  <c:v>1.6263214473634215</c:v>
                </c:pt>
                <c:pt idx="7">
                  <c:v>1.2259520477171089</c:v>
                </c:pt>
                <c:pt idx="8">
                  <c:v>0.76772734082795713</c:v>
                </c:pt>
                <c:pt idx="9">
                  <c:v>0.43256053289890639</c:v>
                </c:pt>
                <c:pt idx="10">
                  <c:v>0.24492824895887008</c:v>
                </c:pt>
                <c:pt idx="11">
                  <c:v>0.16125837801823303</c:v>
                </c:pt>
                <c:pt idx="12">
                  <c:v>0.12766857225612249</c:v>
                </c:pt>
                <c:pt idx="13">
                  <c:v>7.3086413196873215E-2</c:v>
                </c:pt>
                <c:pt idx="14">
                  <c:v>1.4074732480655217E-2</c:v>
                </c:pt>
                <c:pt idx="15">
                  <c:v>-2.6795535109476812E-2</c:v>
                </c:pt>
                <c:pt idx="16">
                  <c:v>-4.839330569848966E-2</c:v>
                </c:pt>
                <c:pt idx="17">
                  <c:v>-5.7417088767714168E-2</c:v>
                </c:pt>
                <c:pt idx="18">
                  <c:v>-6.0847945882055152E-2</c:v>
                </c:pt>
                <c:pt idx="19">
                  <c:v>-6.6037832096921253E-2</c:v>
                </c:pt>
                <c:pt idx="20">
                  <c:v>-7.0672531897326793E-2</c:v>
                </c:pt>
                <c:pt idx="21">
                  <c:v>-7.2478851463717353E-2</c:v>
                </c:pt>
                <c:pt idx="22">
                  <c:v>-7.2151575655292746E-2</c:v>
                </c:pt>
                <c:pt idx="23">
                  <c:v>-7.1317471705512184E-2</c:v>
                </c:pt>
                <c:pt idx="24">
                  <c:v>-7.0468281141995243E-2</c:v>
                </c:pt>
                <c:pt idx="25">
                  <c:v>-6.7554578341354574E-2</c:v>
                </c:pt>
                <c:pt idx="26">
                  <c:v>-6.2091805568454277E-2</c:v>
                </c:pt>
                <c:pt idx="27">
                  <c:v>-5.5700167358295735E-2</c:v>
                </c:pt>
                <c:pt idx="28">
                  <c:v>-5.0360321606320396E-2</c:v>
                </c:pt>
                <c:pt idx="29">
                  <c:v>-4.7180338250710635E-2</c:v>
                </c:pt>
                <c:pt idx="30">
                  <c:v>-4.5675615384527989E-2</c:v>
                </c:pt>
                <c:pt idx="31">
                  <c:v>-4.2812808641367633E-2</c:v>
                </c:pt>
                <c:pt idx="32">
                  <c:v>-3.8765405432517441E-2</c:v>
                </c:pt>
                <c:pt idx="33">
                  <c:v>-3.475488248189075E-2</c:v>
                </c:pt>
                <c:pt idx="34">
                  <c:v>-3.1645587419504524E-2</c:v>
                </c:pt>
                <c:pt idx="35">
                  <c:v>-2.9844122190908484E-2</c:v>
                </c:pt>
                <c:pt idx="36">
                  <c:v>-2.858874378737461E-2</c:v>
                </c:pt>
                <c:pt idx="37">
                  <c:v>-2.5566299906406447E-2</c:v>
                </c:pt>
                <c:pt idx="38">
                  <c:v>-2.1684717895364053E-2</c:v>
                </c:pt>
                <c:pt idx="39">
                  <c:v>-1.8237514907732282E-2</c:v>
                </c:pt>
                <c:pt idx="40">
                  <c:v>-1.5807358737037584E-2</c:v>
                </c:pt>
                <c:pt idx="41">
                  <c:v>-1.4487924523509627E-2</c:v>
                </c:pt>
                <c:pt idx="42">
                  <c:v>-1.3604683240309527E-2</c:v>
                </c:pt>
                <c:pt idx="43">
                  <c:v>-1.1593794735944669E-2</c:v>
                </c:pt>
                <c:pt idx="44">
                  <c:v>-9.2350958463731994E-3</c:v>
                </c:pt>
                <c:pt idx="45">
                  <c:v>-7.3351452748801138E-3</c:v>
                </c:pt>
                <c:pt idx="46">
                  <c:v>-6.0987499732428826E-3</c:v>
                </c:pt>
                <c:pt idx="47">
                  <c:v>-5.4616467213718023E-3</c:v>
                </c:pt>
                <c:pt idx="48">
                  <c:v>-5.0482947537945962E-3</c:v>
                </c:pt>
                <c:pt idx="49">
                  <c:v>-4.1457969742949565E-3</c:v>
                </c:pt>
                <c:pt idx="50">
                  <c:v>-3.1544199751768866E-3</c:v>
                </c:pt>
                <c:pt idx="51">
                  <c:v>-2.4081229781830098E-3</c:v>
                </c:pt>
                <c:pt idx="52">
                  <c:v>-1.9476341919781601E-3</c:v>
                </c:pt>
                <c:pt idx="53">
                  <c:v>-1.7182041064326289E-3</c:v>
                </c:pt>
                <c:pt idx="54">
                  <c:v>-1.5722509782743E-3</c:v>
                </c:pt>
                <c:pt idx="55">
                  <c:v>-1.2616670559952225E-3</c:v>
                </c:pt>
                <c:pt idx="56">
                  <c:v>-9.3369031663508798E-4</c:v>
                </c:pt>
                <c:pt idx="57">
                  <c:v>-6.9639682709860939E-4</c:v>
                </c:pt>
                <c:pt idx="58">
                  <c:v>-5.5436842770786019E-4</c:v>
                </c:pt>
                <c:pt idx="59">
                  <c:v>-4.8493153036318281E-4</c:v>
                </c:pt>
                <c:pt idx="60">
                  <c:v>-4.4123866412938776E-4</c:v>
                </c:pt>
                <c:pt idx="61">
                  <c:v>-3.4956068178622725E-4</c:v>
                </c:pt>
                <c:pt idx="62">
                  <c:v>-2.547966078865182E-4</c:v>
                </c:pt>
                <c:pt idx="63">
                  <c:v>-1.8767571857298567E-4</c:v>
                </c:pt>
                <c:pt idx="64">
                  <c:v>-1.4814384034226831E-4</c:v>
                </c:pt>
                <c:pt idx="65">
                  <c:v>-1.2900803139298485E-4</c:v>
                </c:pt>
                <c:pt idx="66">
                  <c:v>-1.1703538025607568E-4</c:v>
                </c:pt>
                <c:pt idx="67">
                  <c:v>-9.2096729733562877E-5</c:v>
                </c:pt>
                <c:pt idx="68">
                  <c:v>-6.6601922106248476E-5</c:v>
                </c:pt>
                <c:pt idx="69">
                  <c:v>-4.8740410214086824E-5</c:v>
                </c:pt>
                <c:pt idx="70">
                  <c:v>-3.8307056463608011E-5</c:v>
                </c:pt>
                <c:pt idx="71">
                  <c:v>-3.3282231721595163E-5</c:v>
                </c:pt>
                <c:pt idx="72">
                  <c:v>-3.0147477659243086E-5</c:v>
                </c:pt>
                <c:pt idx="73">
                  <c:v>-2.3642048860199366E-5</c:v>
                </c:pt>
                <c:pt idx="74">
                  <c:v>-1.7028701234607335E-5</c:v>
                </c:pt>
                <c:pt idx="75">
                  <c:v>-1.2420985660179501E-5</c:v>
                </c:pt>
                <c:pt idx="76">
                  <c:v>-9.7407000308471033E-6</c:v>
                </c:pt>
                <c:pt idx="77">
                  <c:v>-8.4531412268985282E-6</c:v>
                </c:pt>
                <c:pt idx="78">
                  <c:v>-7.6510661652092623E-6</c:v>
                </c:pt>
                <c:pt idx="79">
                  <c:v>-5.9896590270335909E-6</c:v>
                </c:pt>
                <c:pt idx="80">
                  <c:v>-4.3054429466060877E-6</c:v>
                </c:pt>
                <c:pt idx="81">
                  <c:v>-3.1352573537336352E-6</c:v>
                </c:pt>
                <c:pt idx="82">
                  <c:v>-2.4559908964387574E-6</c:v>
                </c:pt>
                <c:pt idx="83">
                  <c:v>-2.1301020404364252E-6</c:v>
                </c:pt>
                <c:pt idx="84">
                  <c:v>-1.9272432418217473E-6</c:v>
                </c:pt>
                <c:pt idx="85">
                  <c:v>-1.507430240994942E-6</c:v>
                </c:pt>
                <c:pt idx="86">
                  <c:v>-1.0824566991010811E-6</c:v>
                </c:pt>
                <c:pt idx="87">
                  <c:v>-7.8759693252271565E-7</c:v>
                </c:pt>
                <c:pt idx="88">
                  <c:v>-6.1662062668619644E-7</c:v>
                </c:pt>
                <c:pt idx="89">
                  <c:v>-5.3464303420883234E-7</c:v>
                </c:pt>
                <c:pt idx="90">
                  <c:v>-4.8363095419702914E-7</c:v>
                </c:pt>
                <c:pt idx="91">
                  <c:v>-3.7811514199486831E-7</c:v>
                </c:pt>
                <c:pt idx="92">
                  <c:v>-2.7137841420617846E-7</c:v>
                </c:pt>
                <c:pt idx="93">
                  <c:v>-1.9737415589661263E-7</c:v>
                </c:pt>
                <c:pt idx="94">
                  <c:v>-1.5448391718997696E-7</c:v>
                </c:pt>
                <c:pt idx="95">
                  <c:v>-1.3392552782078971E-7</c:v>
                </c:pt>
                <c:pt idx="96">
                  <c:v>-1.2113785814873221E-7</c:v>
                </c:pt>
                <c:pt idx="97">
                  <c:v>-9.4687977025109964E-8</c:v>
                </c:pt>
                <c:pt idx="98">
                  <c:v>-6.7939983599453663E-8</c:v>
                </c:pt>
                <c:pt idx="99">
                  <c:v>-4.9403870002680782E-8</c:v>
                </c:pt>
                <c:pt idx="100">
                  <c:v>-3.8662034760427597E-8</c:v>
                </c:pt>
                <c:pt idx="101">
                  <c:v>-3.3516180517172779E-8</c:v>
                </c:pt>
                <c:pt idx="102">
                  <c:v>-3.0312144811798488E-8</c:v>
                </c:pt>
                <c:pt idx="103">
                  <c:v>-2.3693273109565995E-8</c:v>
                </c:pt>
                <c:pt idx="104">
                  <c:v>-1.6997993675871655E-8</c:v>
                </c:pt>
                <c:pt idx="105">
                  <c:v>-1.2359235152610643E-8</c:v>
                </c:pt>
                <c:pt idx="106">
                  <c:v>-9.6724892266674618E-9</c:v>
                </c:pt>
                <c:pt idx="107">
                  <c:v>-8.3865128654252363E-9</c:v>
                </c:pt>
                <c:pt idx="108">
                  <c:v>-7.5830829130675056E-9</c:v>
                </c:pt>
                <c:pt idx="109">
                  <c:v>-5.9237709832473514E-9</c:v>
                </c:pt>
                <c:pt idx="110">
                  <c:v>-4.2512754824158818E-9</c:v>
                </c:pt>
                <c:pt idx="111">
                  <c:v>-3.0907543783161845E-9</c:v>
                </c:pt>
                <c:pt idx="112">
                  <c:v>-2.4173101147631736E-9</c:v>
                </c:pt>
                <c:pt idx="113">
                  <c:v>-2.095938821738891E-9</c:v>
                </c:pt>
                <c:pt idx="114">
                  <c:v>-1.8955354073881399E-9</c:v>
                </c:pt>
                <c:pt idx="115">
                  <c:v>-1.4782260476696636E-9</c:v>
                </c:pt>
                <c:pt idx="116">
                  <c:v>-1.0638735365586317E-9</c:v>
                </c:pt>
                <c:pt idx="117">
                  <c:v>-7.7393316845032892E-10</c:v>
                </c:pt>
                <c:pt idx="118">
                  <c:v>-6.0618583150572203E-10</c:v>
                </c:pt>
                <c:pt idx="119">
                  <c:v>-5.2362209165109273E-10</c:v>
                </c:pt>
                <c:pt idx="120">
                  <c:v>-4.7448274541916894E-10</c:v>
                </c:pt>
                <c:pt idx="121">
                  <c:v>-3.7100787881662328E-10</c:v>
                </c:pt>
                <c:pt idx="122">
                  <c:v>-2.641046481355857E-10</c:v>
                </c:pt>
                <c:pt idx="123">
                  <c:v>-1.9400635484421271E-10</c:v>
                </c:pt>
                <c:pt idx="124">
                  <c:v>-1.4948384509894207E-10</c:v>
                </c:pt>
                <c:pt idx="125">
                  <c:v>-1.3187815173608516E-10</c:v>
                </c:pt>
                <c:pt idx="126">
                  <c:v>-1.1721737922158106E-10</c:v>
                </c:pt>
                <c:pt idx="127">
                  <c:v>-9.053251147677953E-11</c:v>
                </c:pt>
                <c:pt idx="128">
                  <c:v>-6.6604653120945489E-11</c:v>
                </c:pt>
                <c:pt idx="129">
                  <c:v>-5.0783062231689711E-11</c:v>
                </c:pt>
                <c:pt idx="130">
                  <c:v>-3.9911773705418505E-11</c:v>
                </c:pt>
                <c:pt idx="131">
                  <c:v>-2.9507034285253781E-11</c:v>
                </c:pt>
                <c:pt idx="132">
                  <c:v>-2.9595531140363592E-11</c:v>
                </c:pt>
                <c:pt idx="133">
                  <c:v>-2.1115838162951103E-11</c:v>
                </c:pt>
                <c:pt idx="134">
                  <c:v>-1.8689265580127087E-11</c:v>
                </c:pt>
                <c:pt idx="135">
                  <c:v>-1.1752445099510539E-11</c:v>
                </c:pt>
                <c:pt idx="136">
                  <c:v>-1.2406834879865022E-11</c:v>
                </c:pt>
                <c:pt idx="137">
                  <c:v>-8.229505798984976E-12</c:v>
                </c:pt>
                <c:pt idx="138">
                  <c:v>-6.4127621154512139E-12</c:v>
                </c:pt>
                <c:pt idx="139">
                  <c:v>-8.5947532007817553E-12</c:v>
                </c:pt>
                <c:pt idx="140">
                  <c:v>-2.8752438777578355E-12</c:v>
                </c:pt>
                <c:pt idx="141">
                  <c:v>-2.1698020398591424E-12</c:v>
                </c:pt>
                <c:pt idx="142">
                  <c:v>-1.4064819129751928E-12</c:v>
                </c:pt>
                <c:pt idx="143">
                  <c:v>-1.3010109123444921E-12</c:v>
                </c:pt>
                <c:pt idx="144">
                  <c:v>-2.0210653296977987E-12</c:v>
                </c:pt>
                <c:pt idx="145">
                  <c:v>-7.2248095321128347E-13</c:v>
                </c:pt>
                <c:pt idx="146">
                  <c:v>-7.5380996522900432E-13</c:v>
                </c:pt>
                <c:pt idx="147">
                  <c:v>-5.7488742708461744E-13</c:v>
                </c:pt>
                <c:pt idx="148">
                  <c:v>-2.7615848093968725E-13</c:v>
                </c:pt>
                <c:pt idx="149">
                  <c:v>-1.1689168146090953E-13</c:v>
                </c:pt>
              </c:numCache>
            </c:numRef>
          </c:xVal>
          <c:yVal>
            <c:numRef>
              <c:f>'Study 6'!$G$9:$G$158</c:f>
              <c:numCache>
                <c:formatCode>0.000</c:formatCode>
                <c:ptCount val="150"/>
                <c:pt idx="0">
                  <c:v>0.16281031343218988</c:v>
                </c:pt>
                <c:pt idx="1">
                  <c:v>0.81679557488747401</c:v>
                </c:pt>
                <c:pt idx="2">
                  <c:v>1.8356248905843069</c:v>
                </c:pt>
                <c:pt idx="3">
                  <c:v>2.986206357262108</c:v>
                </c:pt>
                <c:pt idx="4">
                  <c:v>4.0050356729589414</c:v>
                </c:pt>
                <c:pt idx="5">
                  <c:v>4.659020934414225</c:v>
                </c:pt>
                <c:pt idx="6">
                  <c:v>4.9846415612786048</c:v>
                </c:pt>
                <c:pt idx="7">
                  <c:v>5.6386268227338885</c:v>
                </c:pt>
                <c:pt idx="8">
                  <c:v>6.6574561384307218</c:v>
                </c:pt>
                <c:pt idx="9">
                  <c:v>7.808037605108523</c:v>
                </c:pt>
                <c:pt idx="10">
                  <c:v>8.8268669208053563</c:v>
                </c:pt>
                <c:pt idx="11">
                  <c:v>9.4808521822606409</c:v>
                </c:pt>
                <c:pt idx="12">
                  <c:v>9.8064728091250188</c:v>
                </c:pt>
                <c:pt idx="13">
                  <c:v>10.460458070580303</c:v>
                </c:pt>
                <c:pt idx="14">
                  <c:v>11.479287386277138</c:v>
                </c:pt>
                <c:pt idx="15">
                  <c:v>12.629868852954937</c:v>
                </c:pt>
                <c:pt idx="16">
                  <c:v>13.648698168651771</c:v>
                </c:pt>
                <c:pt idx="17">
                  <c:v>14.302683430107056</c:v>
                </c:pt>
                <c:pt idx="18">
                  <c:v>14.628304056971434</c:v>
                </c:pt>
                <c:pt idx="19">
                  <c:v>15.282289318426717</c:v>
                </c:pt>
                <c:pt idx="20">
                  <c:v>16.301118634123551</c:v>
                </c:pt>
                <c:pt idx="21">
                  <c:v>17.45170010080135</c:v>
                </c:pt>
                <c:pt idx="22">
                  <c:v>18.470529416498184</c:v>
                </c:pt>
                <c:pt idx="23">
                  <c:v>19.124514677953467</c:v>
                </c:pt>
                <c:pt idx="24">
                  <c:v>19.612945618250038</c:v>
                </c:pt>
                <c:pt idx="25">
                  <c:v>20.920916141160607</c:v>
                </c:pt>
                <c:pt idx="26">
                  <c:v>22.958574772554275</c:v>
                </c:pt>
                <c:pt idx="27">
                  <c:v>25.259737705909874</c:v>
                </c:pt>
                <c:pt idx="28">
                  <c:v>27.297396337303542</c:v>
                </c:pt>
                <c:pt idx="29">
                  <c:v>28.605366860214112</c:v>
                </c:pt>
                <c:pt idx="30">
                  <c:v>29.256608113942868</c:v>
                </c:pt>
                <c:pt idx="31">
                  <c:v>30.564578636853433</c:v>
                </c:pt>
                <c:pt idx="32">
                  <c:v>32.602237268247102</c:v>
                </c:pt>
                <c:pt idx="33">
                  <c:v>34.9034002016027</c:v>
                </c:pt>
                <c:pt idx="34">
                  <c:v>36.941058832996369</c:v>
                </c:pt>
                <c:pt idx="35">
                  <c:v>38.249029355906934</c:v>
                </c:pt>
                <c:pt idx="36">
                  <c:v>39.225891236500075</c:v>
                </c:pt>
                <c:pt idx="37">
                  <c:v>41.841832282321214</c:v>
                </c:pt>
                <c:pt idx="38">
                  <c:v>45.917149545108551</c:v>
                </c:pt>
                <c:pt idx="39">
                  <c:v>50.519475411819748</c:v>
                </c:pt>
                <c:pt idx="40">
                  <c:v>54.594792674607085</c:v>
                </c:pt>
                <c:pt idx="41">
                  <c:v>57.210733720428223</c:v>
                </c:pt>
                <c:pt idx="42">
                  <c:v>59.164457481614498</c:v>
                </c:pt>
                <c:pt idx="43">
                  <c:v>64.396339573256768</c:v>
                </c:pt>
                <c:pt idx="44">
                  <c:v>72.546974098831441</c:v>
                </c:pt>
                <c:pt idx="45">
                  <c:v>81.751625832253836</c:v>
                </c:pt>
                <c:pt idx="46">
                  <c:v>89.90226035782851</c:v>
                </c:pt>
                <c:pt idx="47">
                  <c:v>95.134142449470772</c:v>
                </c:pt>
                <c:pt idx="48">
                  <c:v>99.041589971843337</c:v>
                </c:pt>
                <c:pt idx="49">
                  <c:v>109.50535415512789</c:v>
                </c:pt>
                <c:pt idx="50">
                  <c:v>125.80662320627722</c:v>
                </c:pt>
                <c:pt idx="51">
                  <c:v>144.21592667312203</c:v>
                </c:pt>
                <c:pt idx="52">
                  <c:v>160.51719572427137</c:v>
                </c:pt>
                <c:pt idx="53">
                  <c:v>170.98095990755593</c:v>
                </c:pt>
                <c:pt idx="54">
                  <c:v>178.79585495230103</c:v>
                </c:pt>
                <c:pt idx="55">
                  <c:v>199.72338331887011</c:v>
                </c:pt>
                <c:pt idx="56">
                  <c:v>232.32592142116877</c:v>
                </c:pt>
                <c:pt idx="57">
                  <c:v>269.14452835485838</c:v>
                </c:pt>
                <c:pt idx="58">
                  <c:v>301.74706645715708</c:v>
                </c:pt>
                <c:pt idx="59">
                  <c:v>322.67459482372612</c:v>
                </c:pt>
                <c:pt idx="60">
                  <c:v>338.30438491321638</c:v>
                </c:pt>
                <c:pt idx="61">
                  <c:v>380.15944164635459</c:v>
                </c:pt>
                <c:pt idx="62">
                  <c:v>445.36451785095193</c:v>
                </c:pt>
                <c:pt idx="63">
                  <c:v>519.00173171833114</c:v>
                </c:pt>
                <c:pt idx="64">
                  <c:v>584.20680792292853</c:v>
                </c:pt>
                <c:pt idx="65">
                  <c:v>626.06186465606675</c:v>
                </c:pt>
                <c:pt idx="66">
                  <c:v>657.32144483504715</c:v>
                </c:pt>
                <c:pt idx="67">
                  <c:v>741.03155830132346</c:v>
                </c:pt>
                <c:pt idx="68">
                  <c:v>871.44171071051812</c:v>
                </c:pt>
                <c:pt idx="69">
                  <c:v>1018.7161384452767</c:v>
                </c:pt>
                <c:pt idx="70">
                  <c:v>1149.1262908544713</c:v>
                </c:pt>
                <c:pt idx="71">
                  <c:v>1232.8364043207475</c:v>
                </c:pt>
                <c:pt idx="72">
                  <c:v>1295.3555646787086</c:v>
                </c:pt>
                <c:pt idx="73">
                  <c:v>1462.7757916112612</c:v>
                </c:pt>
                <c:pt idx="74">
                  <c:v>1723.5960964296503</c:v>
                </c:pt>
                <c:pt idx="75">
                  <c:v>2018.1449518991674</c:v>
                </c:pt>
                <c:pt idx="76">
                  <c:v>2278.9652567175567</c:v>
                </c:pt>
                <c:pt idx="77">
                  <c:v>2446.3854836501091</c:v>
                </c:pt>
                <c:pt idx="78">
                  <c:v>2571.4238043660312</c:v>
                </c:pt>
                <c:pt idx="79">
                  <c:v>2906.2642582311364</c:v>
                </c:pt>
                <c:pt idx="80">
                  <c:v>3427.9048678679151</c:v>
                </c:pt>
                <c:pt idx="81">
                  <c:v>4017.0025788069493</c:v>
                </c:pt>
                <c:pt idx="82">
                  <c:v>4538.6431884437279</c:v>
                </c:pt>
                <c:pt idx="83">
                  <c:v>4873.4836423088327</c:v>
                </c:pt>
                <c:pt idx="84">
                  <c:v>5123.5602837406768</c:v>
                </c:pt>
                <c:pt idx="85">
                  <c:v>5793.2411914708882</c:v>
                </c:pt>
                <c:pt idx="86">
                  <c:v>6836.5224107444456</c:v>
                </c:pt>
                <c:pt idx="87">
                  <c:v>8014.7178326225139</c:v>
                </c:pt>
                <c:pt idx="88">
                  <c:v>9057.9990518960713</c:v>
                </c:pt>
                <c:pt idx="89">
                  <c:v>9727.6799596262827</c:v>
                </c:pt>
                <c:pt idx="90">
                  <c:v>10227.833242489969</c:v>
                </c:pt>
                <c:pt idx="91">
                  <c:v>11567.19505795039</c:v>
                </c:pt>
                <c:pt idx="92">
                  <c:v>13653.757496497505</c:v>
                </c:pt>
                <c:pt idx="93">
                  <c:v>16010.148340253641</c:v>
                </c:pt>
                <c:pt idx="94">
                  <c:v>18096.710778800756</c:v>
                </c:pt>
                <c:pt idx="95">
                  <c:v>19436.072594261175</c:v>
                </c:pt>
                <c:pt idx="96">
                  <c:v>20436.379159988552</c:v>
                </c:pt>
                <c:pt idx="97">
                  <c:v>23115.102790909394</c:v>
                </c:pt>
                <c:pt idx="98">
                  <c:v>27288.227668003619</c:v>
                </c:pt>
                <c:pt idx="99">
                  <c:v>32001.009355515893</c:v>
                </c:pt>
                <c:pt idx="100">
                  <c:v>36174.134232610122</c:v>
                </c:pt>
                <c:pt idx="101">
                  <c:v>38852.85786353096</c:v>
                </c:pt>
                <c:pt idx="102">
                  <c:v>40853.470994985713</c:v>
                </c:pt>
                <c:pt idx="103">
                  <c:v>46210.918256827397</c:v>
                </c:pt>
                <c:pt idx="104">
                  <c:v>54557.168011015856</c:v>
                </c:pt>
                <c:pt idx="105">
                  <c:v>63982.731386040403</c:v>
                </c:pt>
                <c:pt idx="106">
                  <c:v>72328.981140228861</c:v>
                </c:pt>
                <c:pt idx="107">
                  <c:v>77686.428402070538</c:v>
                </c:pt>
                <c:pt idx="108">
                  <c:v>81687.654664980044</c:v>
                </c:pt>
                <c:pt idx="109">
                  <c:v>92402.549188663412</c:v>
                </c:pt>
                <c:pt idx="110">
                  <c:v>109095.04869704031</c:v>
                </c:pt>
                <c:pt idx="111">
                  <c:v>127946.17544708941</c:v>
                </c:pt>
                <c:pt idx="112">
                  <c:v>144638.67495546633</c:v>
                </c:pt>
                <c:pt idx="113">
                  <c:v>155353.56947914968</c:v>
                </c:pt>
                <c:pt idx="114">
                  <c:v>163356.02200496869</c:v>
                </c:pt>
                <c:pt idx="115">
                  <c:v>184785.81105233543</c:v>
                </c:pt>
                <c:pt idx="116">
                  <c:v>218170.81006908926</c:v>
                </c:pt>
                <c:pt idx="117">
                  <c:v>255873.06356918745</c:v>
                </c:pt>
                <c:pt idx="118">
                  <c:v>289258.06258594128</c:v>
                </c:pt>
                <c:pt idx="119">
                  <c:v>310687.85163330799</c:v>
                </c:pt>
                <c:pt idx="120">
                  <c:v>326692.75668494601</c:v>
                </c:pt>
                <c:pt idx="121">
                  <c:v>369552.33477967948</c:v>
                </c:pt>
                <c:pt idx="122">
                  <c:v>436322.33281318709</c:v>
                </c:pt>
                <c:pt idx="123">
                  <c:v>511726.83981338347</c:v>
                </c:pt>
                <c:pt idx="124">
                  <c:v>578496.83784689114</c:v>
                </c:pt>
                <c:pt idx="125">
                  <c:v>621356.41594162455</c:v>
                </c:pt>
                <c:pt idx="126">
                  <c:v>653366.2260449006</c:v>
                </c:pt>
                <c:pt idx="127">
                  <c:v>739085.38223436754</c:v>
                </c:pt>
                <c:pt idx="128">
                  <c:v>872625.37830138288</c:v>
                </c:pt>
                <c:pt idx="129">
                  <c:v>1023434.3923017756</c:v>
                </c:pt>
                <c:pt idx="130">
                  <c:v>1156974.388368791</c:v>
                </c:pt>
                <c:pt idx="131">
                  <c:v>1242693.5445582578</c:v>
                </c:pt>
                <c:pt idx="132">
                  <c:v>1306713.1647648099</c:v>
                </c:pt>
                <c:pt idx="133">
                  <c:v>1478151.4771437438</c:v>
                </c:pt>
                <c:pt idx="134">
                  <c:v>1745231.4692777742</c:v>
                </c:pt>
                <c:pt idx="135">
                  <c:v>2046849.4972785597</c:v>
                </c:pt>
                <c:pt idx="136">
                  <c:v>2313929.4894125904</c:v>
                </c:pt>
                <c:pt idx="137">
                  <c:v>2485367.801791524</c:v>
                </c:pt>
                <c:pt idx="138">
                  <c:v>2613407.0422046282</c:v>
                </c:pt>
                <c:pt idx="139">
                  <c:v>2956283.666962496</c:v>
                </c:pt>
                <c:pt idx="140">
                  <c:v>3490443.6512305574</c:v>
                </c:pt>
                <c:pt idx="141">
                  <c:v>4093679.7072321284</c:v>
                </c:pt>
                <c:pt idx="142">
                  <c:v>4627839.6915001897</c:v>
                </c:pt>
                <c:pt idx="143">
                  <c:v>4970716.316258058</c:v>
                </c:pt>
                <c:pt idx="144">
                  <c:v>5226794.7970842654</c:v>
                </c:pt>
                <c:pt idx="145">
                  <c:v>5912548.0466000009</c:v>
                </c:pt>
                <c:pt idx="146">
                  <c:v>6980868.0151361236</c:v>
                </c:pt>
                <c:pt idx="147">
                  <c:v>8187340.1271392656</c:v>
                </c:pt>
                <c:pt idx="148">
                  <c:v>9255660.0956753884</c:v>
                </c:pt>
                <c:pt idx="149">
                  <c:v>9941413.3451911248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5E-45F7-A7A5-94245F595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312608"/>
        <c:axId val="210313000"/>
      </c:scatterChart>
      <c:valAx>
        <c:axId val="210312608"/>
        <c:scaling>
          <c:orientation val="minMax"/>
          <c:max val="10"/>
          <c:min val="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l-GR" sz="1200" b="0" i="0" baseline="0" dirty="0">
                    <a:effectLst/>
                  </a:rPr>
                  <a:t>σ</a:t>
                </a:r>
                <a:r>
                  <a:rPr lang="en-US" sz="1200" b="0" i="0" baseline="-25000" dirty="0">
                    <a:effectLst/>
                  </a:rPr>
                  <a:t>r</a:t>
                </a:r>
                <a:r>
                  <a:rPr lang="en-US" sz="1200" b="0" i="0" baseline="0" dirty="0">
                    <a:effectLst/>
                  </a:rPr>
                  <a:t> (psi)</a:t>
                </a:r>
                <a:endParaRPr lang="en-US" sz="12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10313000"/>
        <c:crosses val="autoZero"/>
        <c:crossBetween val="midCat"/>
      </c:valAx>
      <c:valAx>
        <c:axId val="210313000"/>
        <c:scaling>
          <c:orientation val="maxMin"/>
          <c:max val="24"/>
          <c:min val="0"/>
        </c:scaling>
        <c:delete val="0"/>
        <c:axPos val="l"/>
        <c:numFmt formatCode="0.00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12608"/>
        <c:crosses val="autoZero"/>
        <c:crossBetween val="midCat"/>
        <c:majorUnit val="6"/>
      </c:val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'Study 6'!$K$9:$K$158</c:f>
              <c:numCache>
                <c:formatCode>#,##0</c:formatCode>
                <c:ptCount val="150"/>
                <c:pt idx="0">
                  <c:v>29342.351562957185</c:v>
                </c:pt>
                <c:pt idx="1">
                  <c:v>29608.569763908261</c:v>
                </c:pt>
                <c:pt idx="2">
                  <c:v>30537.055629665538</c:v>
                </c:pt>
                <c:pt idx="3">
                  <c:v>31711.119533221332</c:v>
                </c:pt>
                <c:pt idx="4">
                  <c:v>32356.200640537907</c:v>
                </c:pt>
                <c:pt idx="5">
                  <c:v>32501.01983527057</c:v>
                </c:pt>
                <c:pt idx="6">
                  <c:v>32501.241839294151</c:v>
                </c:pt>
                <c:pt idx="7">
                  <c:v>32383.359228717592</c:v>
                </c:pt>
                <c:pt idx="8">
                  <c:v>31978.672999880968</c:v>
                </c:pt>
                <c:pt idx="9">
                  <c:v>31362.84535836583</c:v>
                </c:pt>
                <c:pt idx="10">
                  <c:v>30787.620230365006</c:v>
                </c:pt>
                <c:pt idx="11">
                  <c:v>30430.902772177775</c:v>
                </c:pt>
                <c:pt idx="12">
                  <c:v>30259.989111836167</c:v>
                </c:pt>
                <c:pt idx="13">
                  <c:v>29932.791375753142</c:v>
                </c:pt>
                <c:pt idx="14">
                  <c:v>29469.411543960618</c:v>
                </c:pt>
                <c:pt idx="15">
                  <c:v>29014.205955057267</c:v>
                </c:pt>
                <c:pt idx="16">
                  <c:v>28666.928723408182</c:v>
                </c:pt>
                <c:pt idx="17">
                  <c:v>28468.794798195537</c:v>
                </c:pt>
                <c:pt idx="18">
                  <c:v>28376.744889817906</c:v>
                </c:pt>
                <c:pt idx="19">
                  <c:v>28204.121334848802</c:v>
                </c:pt>
                <c:pt idx="20">
                  <c:v>27964.69009668427</c:v>
                </c:pt>
                <c:pt idx="21">
                  <c:v>27731.644455989954</c:v>
                </c:pt>
                <c:pt idx="22">
                  <c:v>27553.241529134477</c:v>
                </c:pt>
                <c:pt idx="23">
                  <c:v>27450.633927463194</c:v>
                </c:pt>
                <c:pt idx="24">
                  <c:v>27379.419393054523</c:v>
                </c:pt>
                <c:pt idx="25">
                  <c:v>27208.82660809466</c:v>
                </c:pt>
                <c:pt idx="26">
                  <c:v>26991.264025155033</c:v>
                </c:pt>
                <c:pt idx="27">
                  <c:v>26799.211268724219</c:v>
                </c:pt>
                <c:pt idx="28">
                  <c:v>26664.356448902836</c:v>
                </c:pt>
                <c:pt idx="29">
                  <c:v>26591.296639673725</c:v>
                </c:pt>
                <c:pt idx="30">
                  <c:v>26558.229736083213</c:v>
                </c:pt>
                <c:pt idx="31">
                  <c:v>26497.625337707126</c:v>
                </c:pt>
                <c:pt idx="32">
                  <c:v>26416.412342012238</c:v>
                </c:pt>
                <c:pt idx="33">
                  <c:v>26340.295952899778</c:v>
                </c:pt>
                <c:pt idx="34">
                  <c:v>26283.833338867349</c:v>
                </c:pt>
                <c:pt idx="35">
                  <c:v>26252.027622776182</c:v>
                </c:pt>
                <c:pt idx="36">
                  <c:v>26230.22873481721</c:v>
                </c:pt>
                <c:pt idx="37">
                  <c:v>26178.894872996378</c:v>
                </c:pt>
                <c:pt idx="38">
                  <c:v>26115.151632815596</c:v>
                </c:pt>
                <c:pt idx="39">
                  <c:v>26060.394302094104</c:v>
                </c:pt>
                <c:pt idx="40">
                  <c:v>26022.746493196839</c:v>
                </c:pt>
                <c:pt idx="41">
                  <c:v>26002.615546309535</c:v>
                </c:pt>
                <c:pt idx="42">
                  <c:v>25989.256646073496</c:v>
                </c:pt>
                <c:pt idx="43">
                  <c:v>25959.179843390277</c:v>
                </c:pt>
                <c:pt idx="44">
                  <c:v>25924.473560343758</c:v>
                </c:pt>
                <c:pt idx="45">
                  <c:v>25896.945053169722</c:v>
                </c:pt>
                <c:pt idx="46">
                  <c:v>25879.227258119765</c:v>
                </c:pt>
                <c:pt idx="47">
                  <c:v>25870.156195701918</c:v>
                </c:pt>
                <c:pt idx="48">
                  <c:v>25864.291912647655</c:v>
                </c:pt>
                <c:pt idx="49">
                  <c:v>25851.544701928175</c:v>
                </c:pt>
                <c:pt idx="50">
                  <c:v>25837.630211891174</c:v>
                </c:pt>
                <c:pt idx="51">
                  <c:v>25827.215243131533</c:v>
                </c:pt>
                <c:pt idx="52">
                  <c:v>25820.814063376751</c:v>
                </c:pt>
                <c:pt idx="53">
                  <c:v>25817.631894375103</c:v>
                </c:pt>
                <c:pt idx="54">
                  <c:v>25815.609984835861</c:v>
                </c:pt>
                <c:pt idx="55">
                  <c:v>25811.313715408076</c:v>
                </c:pt>
                <c:pt idx="56">
                  <c:v>25806.786099246321</c:v>
                </c:pt>
                <c:pt idx="57">
                  <c:v>25803.5162229173</c:v>
                </c:pt>
                <c:pt idx="58">
                  <c:v>25801.561440831349</c:v>
                </c:pt>
                <c:pt idx="59">
                  <c:v>25800.606397958392</c:v>
                </c:pt>
                <c:pt idx="60">
                  <c:v>25800.005656150319</c:v>
                </c:pt>
                <c:pt idx="61">
                  <c:v>25798.745696111357</c:v>
                </c:pt>
                <c:pt idx="62">
                  <c:v>25797.444088456974</c:v>
                </c:pt>
                <c:pt idx="63">
                  <c:v>25796.522636645295</c:v>
                </c:pt>
                <c:pt idx="64">
                  <c:v>25795.980115577666</c:v>
                </c:pt>
                <c:pt idx="65">
                  <c:v>25795.71755115276</c:v>
                </c:pt>
                <c:pt idx="66">
                  <c:v>25795.553289259198</c:v>
                </c:pt>
                <c:pt idx="67">
                  <c:v>25795.211176604273</c:v>
                </c:pt>
                <c:pt idx="68">
                  <c:v>25794.861489909643</c:v>
                </c:pt>
                <c:pt idx="69">
                  <c:v>25794.616534836663</c:v>
                </c:pt>
                <c:pt idx="70">
                  <c:v>25794.473463192688</c:v>
                </c:pt>
                <c:pt idx="71">
                  <c:v>25794.404561560546</c:v>
                </c:pt>
                <c:pt idx="72">
                  <c:v>25794.36157814844</c:v>
                </c:pt>
                <c:pt idx="73">
                  <c:v>25794.272379117356</c:v>
                </c:pt>
                <c:pt idx="74">
                  <c:v>25794.181704072667</c:v>
                </c:pt>
                <c:pt idx="75">
                  <c:v>25794.118530318196</c:v>
                </c:pt>
                <c:pt idx="76">
                  <c:v>25794.081783287547</c:v>
                </c:pt>
                <c:pt idx="77">
                  <c:v>25794.064130920469</c:v>
                </c:pt>
                <c:pt idx="78">
                  <c:v>25794.053134599166</c:v>
                </c:pt>
                <c:pt idx="79">
                  <c:v>25794.030357111409</c:v>
                </c:pt>
                <c:pt idx="80">
                  <c:v>25794.007267164805</c:v>
                </c:pt>
                <c:pt idx="81">
                  <c:v>25793.99122452709</c:v>
                </c:pt>
                <c:pt idx="82">
                  <c:v>25793.981912174422</c:v>
                </c:pt>
                <c:pt idx="83">
                  <c:v>25793.977444446871</c:v>
                </c:pt>
                <c:pt idx="84">
                  <c:v>25793.97466336549</c:v>
                </c:pt>
                <c:pt idx="85">
                  <c:v>25793.968908046492</c:v>
                </c:pt>
                <c:pt idx="86">
                  <c:v>25793.963081972786</c:v>
                </c:pt>
                <c:pt idx="87">
                  <c:v>25793.959039688885</c:v>
                </c:pt>
                <c:pt idx="88">
                  <c:v>25793.95669570172</c:v>
                </c:pt>
                <c:pt idx="89">
                  <c:v>25793.955571858834</c:v>
                </c:pt>
                <c:pt idx="90">
                  <c:v>25793.954872539296</c:v>
                </c:pt>
                <c:pt idx="91">
                  <c:v>25793.953426012806</c:v>
                </c:pt>
                <c:pt idx="92">
                  <c:v>25793.951962737516</c:v>
                </c:pt>
                <c:pt idx="93">
                  <c:v>25793.950948187208</c:v>
                </c:pt>
                <c:pt idx="94">
                  <c:v>25793.950360188956</c:v>
                </c:pt>
                <c:pt idx="95">
                  <c:v>25793.950078358095</c:v>
                </c:pt>
                <c:pt idx="96">
                  <c:v>25793.949903025579</c:v>
                </c:pt>
                <c:pt idx="97">
                  <c:v>25793.949540426376</c:v>
                </c:pt>
                <c:pt idx="98">
                  <c:v>25793.949173754296</c:v>
                </c:pt>
                <c:pt idx="99">
                  <c:v>25793.948919620809</c:v>
                </c:pt>
                <c:pt idx="100">
                  <c:v>25793.948772367814</c:v>
                </c:pt>
                <c:pt idx="101">
                  <c:v>25793.948701805391</c:v>
                </c:pt>
                <c:pt idx="102">
                  <c:v>25793.948657902929</c:v>
                </c:pt>
                <c:pt idx="103">
                  <c:v>25793.948567137559</c:v>
                </c:pt>
                <c:pt idx="104">
                  <c:v>25793.948475361518</c:v>
                </c:pt>
                <c:pt idx="105">
                  <c:v>25793.948411765559</c:v>
                </c:pt>
                <c:pt idx="106">
                  <c:v>25793.948374922737</c:v>
                </c:pt>
                <c:pt idx="107">
                  <c:v>25793.948357271725</c:v>
                </c:pt>
                <c:pt idx="108">
                  <c:v>25793.948346284073</c:v>
                </c:pt>
                <c:pt idx="109">
                  <c:v>25793.948323569835</c:v>
                </c:pt>
                <c:pt idx="110">
                  <c:v>25793.94830061822</c:v>
                </c:pt>
                <c:pt idx="111">
                  <c:v>25793.948284710663</c:v>
                </c:pt>
                <c:pt idx="112">
                  <c:v>25793.948275492086</c:v>
                </c:pt>
                <c:pt idx="113">
                  <c:v>25793.948271078771</c:v>
                </c:pt>
                <c:pt idx="114">
                  <c:v>25793.948268331755</c:v>
                </c:pt>
                <c:pt idx="115">
                  <c:v>25793.948262646096</c:v>
                </c:pt>
                <c:pt idx="116">
                  <c:v>25793.948256915326</c:v>
                </c:pt>
                <c:pt idx="117">
                  <c:v>25793.948252937982</c:v>
                </c:pt>
                <c:pt idx="118">
                  <c:v>25793.948250634505</c:v>
                </c:pt>
                <c:pt idx="119">
                  <c:v>25793.948249525889</c:v>
                </c:pt>
                <c:pt idx="120">
                  <c:v>25793.948248841476</c:v>
                </c:pt>
                <c:pt idx="121">
                  <c:v>25793.948247421744</c:v>
                </c:pt>
                <c:pt idx="122">
                  <c:v>25793.948245981061</c:v>
                </c:pt>
                <c:pt idx="123">
                  <c:v>25793.94824499212</c:v>
                </c:pt>
                <c:pt idx="124">
                  <c:v>25793.948244410243</c:v>
                </c:pt>
                <c:pt idx="125">
                  <c:v>25793.948244140003</c:v>
                </c:pt>
                <c:pt idx="126">
                  <c:v>25793.948243963554</c:v>
                </c:pt>
                <c:pt idx="127">
                  <c:v>25793.948243606814</c:v>
                </c:pt>
                <c:pt idx="128">
                  <c:v>25793.948243253279</c:v>
                </c:pt>
                <c:pt idx="129">
                  <c:v>25793.948243009789</c:v>
                </c:pt>
                <c:pt idx="130">
                  <c:v>25793.948242864852</c:v>
                </c:pt>
                <c:pt idx="131">
                  <c:v>25793.948242783335</c:v>
                </c:pt>
                <c:pt idx="132">
                  <c:v>25793.948242747818</c:v>
                </c:pt>
                <c:pt idx="133">
                  <c:v>25793.94824265438</c:v>
                </c:pt>
                <c:pt idx="134">
                  <c:v>25793.948242573904</c:v>
                </c:pt>
                <c:pt idx="135">
                  <c:v>25793.948242506551</c:v>
                </c:pt>
                <c:pt idx="136">
                  <c:v>25793.948242477672</c:v>
                </c:pt>
                <c:pt idx="137">
                  <c:v>25793.948242454237</c:v>
                </c:pt>
                <c:pt idx="138">
                  <c:v>25793.948242441034</c:v>
                </c:pt>
                <c:pt idx="139">
                  <c:v>25793.948242427312</c:v>
                </c:pt>
                <c:pt idx="140">
                  <c:v>25793.948242395731</c:v>
                </c:pt>
                <c:pt idx="141">
                  <c:v>25793.948242381397</c:v>
                </c:pt>
                <c:pt idx="142">
                  <c:v>25793.948242372237</c:v>
                </c:pt>
                <c:pt idx="143">
                  <c:v>25793.948242368107</c:v>
                </c:pt>
                <c:pt idx="144">
                  <c:v>25793.948242367209</c:v>
                </c:pt>
                <c:pt idx="145">
                  <c:v>25793.948242360031</c:v>
                </c:pt>
                <c:pt idx="146">
                  <c:v>25793.948242355429</c:v>
                </c:pt>
                <c:pt idx="147">
                  <c:v>25793.94824235178</c:v>
                </c:pt>
                <c:pt idx="148">
                  <c:v>25793.948242348881</c:v>
                </c:pt>
                <c:pt idx="149">
                  <c:v>25793.948242347935</c:v>
                </c:pt>
              </c:numCache>
            </c:numRef>
          </c:xVal>
          <c:yVal>
            <c:numRef>
              <c:f>'Study 6'!$G$9:$G$158</c:f>
              <c:numCache>
                <c:formatCode>0.000</c:formatCode>
                <c:ptCount val="150"/>
                <c:pt idx="0">
                  <c:v>0.16281031343218988</c:v>
                </c:pt>
                <c:pt idx="1">
                  <c:v>0.81679557488747401</c:v>
                </c:pt>
                <c:pt idx="2">
                  <c:v>1.8356248905843069</c:v>
                </c:pt>
                <c:pt idx="3">
                  <c:v>2.986206357262108</c:v>
                </c:pt>
                <c:pt idx="4">
                  <c:v>4.0050356729589414</c:v>
                </c:pt>
                <c:pt idx="5">
                  <c:v>4.659020934414225</c:v>
                </c:pt>
                <c:pt idx="6">
                  <c:v>4.9846415612786048</c:v>
                </c:pt>
                <c:pt idx="7">
                  <c:v>5.6386268227338885</c:v>
                </c:pt>
                <c:pt idx="8">
                  <c:v>6.6574561384307218</c:v>
                </c:pt>
                <c:pt idx="9">
                  <c:v>7.808037605108523</c:v>
                </c:pt>
                <c:pt idx="10">
                  <c:v>8.8268669208053563</c:v>
                </c:pt>
                <c:pt idx="11">
                  <c:v>9.4808521822606409</c:v>
                </c:pt>
                <c:pt idx="12">
                  <c:v>9.8064728091250188</c:v>
                </c:pt>
                <c:pt idx="13">
                  <c:v>10.460458070580303</c:v>
                </c:pt>
                <c:pt idx="14">
                  <c:v>11.479287386277138</c:v>
                </c:pt>
                <c:pt idx="15">
                  <c:v>12.629868852954937</c:v>
                </c:pt>
                <c:pt idx="16">
                  <c:v>13.648698168651771</c:v>
                </c:pt>
                <c:pt idx="17">
                  <c:v>14.302683430107056</c:v>
                </c:pt>
                <c:pt idx="18">
                  <c:v>14.628304056971434</c:v>
                </c:pt>
                <c:pt idx="19">
                  <c:v>15.282289318426717</c:v>
                </c:pt>
                <c:pt idx="20">
                  <c:v>16.301118634123551</c:v>
                </c:pt>
                <c:pt idx="21">
                  <c:v>17.45170010080135</c:v>
                </c:pt>
                <c:pt idx="22">
                  <c:v>18.470529416498184</c:v>
                </c:pt>
                <c:pt idx="23">
                  <c:v>19.124514677953467</c:v>
                </c:pt>
                <c:pt idx="24">
                  <c:v>19.612945618250038</c:v>
                </c:pt>
                <c:pt idx="25">
                  <c:v>20.920916141160607</c:v>
                </c:pt>
                <c:pt idx="26">
                  <c:v>22.958574772554275</c:v>
                </c:pt>
                <c:pt idx="27">
                  <c:v>25.259737705909874</c:v>
                </c:pt>
                <c:pt idx="28">
                  <c:v>27.297396337303542</c:v>
                </c:pt>
                <c:pt idx="29">
                  <c:v>28.605366860214112</c:v>
                </c:pt>
                <c:pt idx="30">
                  <c:v>29.256608113942868</c:v>
                </c:pt>
                <c:pt idx="31">
                  <c:v>30.564578636853433</c:v>
                </c:pt>
                <c:pt idx="32">
                  <c:v>32.602237268247102</c:v>
                </c:pt>
                <c:pt idx="33">
                  <c:v>34.9034002016027</c:v>
                </c:pt>
                <c:pt idx="34">
                  <c:v>36.941058832996369</c:v>
                </c:pt>
                <c:pt idx="35">
                  <c:v>38.249029355906934</c:v>
                </c:pt>
                <c:pt idx="36">
                  <c:v>39.225891236500075</c:v>
                </c:pt>
                <c:pt idx="37">
                  <c:v>41.841832282321214</c:v>
                </c:pt>
                <c:pt idx="38">
                  <c:v>45.917149545108551</c:v>
                </c:pt>
                <c:pt idx="39">
                  <c:v>50.519475411819748</c:v>
                </c:pt>
                <c:pt idx="40">
                  <c:v>54.594792674607085</c:v>
                </c:pt>
                <c:pt idx="41">
                  <c:v>57.210733720428223</c:v>
                </c:pt>
                <c:pt idx="42">
                  <c:v>59.164457481614498</c:v>
                </c:pt>
                <c:pt idx="43">
                  <c:v>64.396339573256768</c:v>
                </c:pt>
                <c:pt idx="44">
                  <c:v>72.546974098831441</c:v>
                </c:pt>
                <c:pt idx="45">
                  <c:v>81.751625832253836</c:v>
                </c:pt>
                <c:pt idx="46">
                  <c:v>89.90226035782851</c:v>
                </c:pt>
                <c:pt idx="47">
                  <c:v>95.134142449470772</c:v>
                </c:pt>
                <c:pt idx="48">
                  <c:v>99.041589971843337</c:v>
                </c:pt>
                <c:pt idx="49">
                  <c:v>109.50535415512789</c:v>
                </c:pt>
                <c:pt idx="50">
                  <c:v>125.80662320627722</c:v>
                </c:pt>
                <c:pt idx="51">
                  <c:v>144.21592667312203</c:v>
                </c:pt>
                <c:pt idx="52">
                  <c:v>160.51719572427137</c:v>
                </c:pt>
                <c:pt idx="53">
                  <c:v>170.98095990755593</c:v>
                </c:pt>
                <c:pt idx="54">
                  <c:v>178.79585495230103</c:v>
                </c:pt>
                <c:pt idx="55">
                  <c:v>199.72338331887011</c:v>
                </c:pt>
                <c:pt idx="56">
                  <c:v>232.32592142116877</c:v>
                </c:pt>
                <c:pt idx="57">
                  <c:v>269.14452835485838</c:v>
                </c:pt>
                <c:pt idx="58">
                  <c:v>301.74706645715708</c:v>
                </c:pt>
                <c:pt idx="59">
                  <c:v>322.67459482372612</c:v>
                </c:pt>
                <c:pt idx="60">
                  <c:v>338.30438491321638</c:v>
                </c:pt>
                <c:pt idx="61">
                  <c:v>380.15944164635459</c:v>
                </c:pt>
                <c:pt idx="62">
                  <c:v>445.36451785095193</c:v>
                </c:pt>
                <c:pt idx="63">
                  <c:v>519.00173171833114</c:v>
                </c:pt>
                <c:pt idx="64">
                  <c:v>584.20680792292853</c:v>
                </c:pt>
                <c:pt idx="65">
                  <c:v>626.06186465606675</c:v>
                </c:pt>
                <c:pt idx="66">
                  <c:v>657.32144483504715</c:v>
                </c:pt>
                <c:pt idx="67">
                  <c:v>741.03155830132346</c:v>
                </c:pt>
                <c:pt idx="68">
                  <c:v>871.44171071051812</c:v>
                </c:pt>
                <c:pt idx="69">
                  <c:v>1018.7161384452767</c:v>
                </c:pt>
                <c:pt idx="70">
                  <c:v>1149.1262908544713</c:v>
                </c:pt>
                <c:pt idx="71">
                  <c:v>1232.8364043207475</c:v>
                </c:pt>
                <c:pt idx="72">
                  <c:v>1295.3555646787086</c:v>
                </c:pt>
                <c:pt idx="73">
                  <c:v>1462.7757916112612</c:v>
                </c:pt>
                <c:pt idx="74">
                  <c:v>1723.5960964296503</c:v>
                </c:pt>
                <c:pt idx="75">
                  <c:v>2018.1449518991674</c:v>
                </c:pt>
                <c:pt idx="76">
                  <c:v>2278.9652567175567</c:v>
                </c:pt>
                <c:pt idx="77">
                  <c:v>2446.3854836501091</c:v>
                </c:pt>
                <c:pt idx="78">
                  <c:v>2571.4238043660312</c:v>
                </c:pt>
                <c:pt idx="79">
                  <c:v>2906.2642582311364</c:v>
                </c:pt>
                <c:pt idx="80">
                  <c:v>3427.9048678679151</c:v>
                </c:pt>
                <c:pt idx="81">
                  <c:v>4017.0025788069493</c:v>
                </c:pt>
                <c:pt idx="82">
                  <c:v>4538.6431884437279</c:v>
                </c:pt>
                <c:pt idx="83">
                  <c:v>4873.4836423088327</c:v>
                </c:pt>
                <c:pt idx="84">
                  <c:v>5123.5602837406768</c:v>
                </c:pt>
                <c:pt idx="85">
                  <c:v>5793.2411914708882</c:v>
                </c:pt>
                <c:pt idx="86">
                  <c:v>6836.5224107444456</c:v>
                </c:pt>
                <c:pt idx="87">
                  <c:v>8014.7178326225139</c:v>
                </c:pt>
                <c:pt idx="88">
                  <c:v>9057.9990518960713</c:v>
                </c:pt>
                <c:pt idx="89">
                  <c:v>9727.6799596262827</c:v>
                </c:pt>
                <c:pt idx="90">
                  <c:v>10227.833242489969</c:v>
                </c:pt>
                <c:pt idx="91">
                  <c:v>11567.19505795039</c:v>
                </c:pt>
                <c:pt idx="92">
                  <c:v>13653.757496497505</c:v>
                </c:pt>
                <c:pt idx="93">
                  <c:v>16010.148340253641</c:v>
                </c:pt>
                <c:pt idx="94">
                  <c:v>18096.710778800756</c:v>
                </c:pt>
                <c:pt idx="95">
                  <c:v>19436.072594261175</c:v>
                </c:pt>
                <c:pt idx="96">
                  <c:v>20436.379159988552</c:v>
                </c:pt>
                <c:pt idx="97">
                  <c:v>23115.102790909394</c:v>
                </c:pt>
                <c:pt idx="98">
                  <c:v>27288.227668003619</c:v>
                </c:pt>
                <c:pt idx="99">
                  <c:v>32001.009355515893</c:v>
                </c:pt>
                <c:pt idx="100">
                  <c:v>36174.134232610122</c:v>
                </c:pt>
                <c:pt idx="101">
                  <c:v>38852.85786353096</c:v>
                </c:pt>
                <c:pt idx="102">
                  <c:v>40853.470994985713</c:v>
                </c:pt>
                <c:pt idx="103">
                  <c:v>46210.918256827397</c:v>
                </c:pt>
                <c:pt idx="104">
                  <c:v>54557.168011015856</c:v>
                </c:pt>
                <c:pt idx="105">
                  <c:v>63982.731386040403</c:v>
                </c:pt>
                <c:pt idx="106">
                  <c:v>72328.981140228861</c:v>
                </c:pt>
                <c:pt idx="107">
                  <c:v>77686.428402070538</c:v>
                </c:pt>
                <c:pt idx="108">
                  <c:v>81687.654664980044</c:v>
                </c:pt>
                <c:pt idx="109">
                  <c:v>92402.549188663412</c:v>
                </c:pt>
                <c:pt idx="110">
                  <c:v>109095.04869704031</c:v>
                </c:pt>
                <c:pt idx="111">
                  <c:v>127946.17544708941</c:v>
                </c:pt>
                <c:pt idx="112">
                  <c:v>144638.67495546633</c:v>
                </c:pt>
                <c:pt idx="113">
                  <c:v>155353.56947914968</c:v>
                </c:pt>
                <c:pt idx="114">
                  <c:v>163356.02200496869</c:v>
                </c:pt>
                <c:pt idx="115">
                  <c:v>184785.81105233543</c:v>
                </c:pt>
                <c:pt idx="116">
                  <c:v>218170.81006908926</c:v>
                </c:pt>
                <c:pt idx="117">
                  <c:v>255873.06356918745</c:v>
                </c:pt>
                <c:pt idx="118">
                  <c:v>289258.06258594128</c:v>
                </c:pt>
                <c:pt idx="119">
                  <c:v>310687.85163330799</c:v>
                </c:pt>
                <c:pt idx="120">
                  <c:v>326692.75668494601</c:v>
                </c:pt>
                <c:pt idx="121">
                  <c:v>369552.33477967948</c:v>
                </c:pt>
                <c:pt idx="122">
                  <c:v>436322.33281318709</c:v>
                </c:pt>
                <c:pt idx="123">
                  <c:v>511726.83981338347</c:v>
                </c:pt>
                <c:pt idx="124">
                  <c:v>578496.83784689114</c:v>
                </c:pt>
                <c:pt idx="125">
                  <c:v>621356.41594162455</c:v>
                </c:pt>
                <c:pt idx="126">
                  <c:v>653366.2260449006</c:v>
                </c:pt>
                <c:pt idx="127">
                  <c:v>739085.38223436754</c:v>
                </c:pt>
                <c:pt idx="128">
                  <c:v>872625.37830138288</c:v>
                </c:pt>
                <c:pt idx="129">
                  <c:v>1023434.3923017756</c:v>
                </c:pt>
                <c:pt idx="130">
                  <c:v>1156974.388368791</c:v>
                </c:pt>
                <c:pt idx="131">
                  <c:v>1242693.5445582578</c:v>
                </c:pt>
                <c:pt idx="132">
                  <c:v>1306713.1647648099</c:v>
                </c:pt>
                <c:pt idx="133">
                  <c:v>1478151.4771437438</c:v>
                </c:pt>
                <c:pt idx="134">
                  <c:v>1745231.4692777742</c:v>
                </c:pt>
                <c:pt idx="135">
                  <c:v>2046849.4972785597</c:v>
                </c:pt>
                <c:pt idx="136">
                  <c:v>2313929.4894125904</c:v>
                </c:pt>
                <c:pt idx="137">
                  <c:v>2485367.801791524</c:v>
                </c:pt>
                <c:pt idx="138">
                  <c:v>2613407.0422046282</c:v>
                </c:pt>
                <c:pt idx="139">
                  <c:v>2956283.666962496</c:v>
                </c:pt>
                <c:pt idx="140">
                  <c:v>3490443.6512305574</c:v>
                </c:pt>
                <c:pt idx="141">
                  <c:v>4093679.7072321284</c:v>
                </c:pt>
                <c:pt idx="142">
                  <c:v>4627839.6915001897</c:v>
                </c:pt>
                <c:pt idx="143">
                  <c:v>4970716.316258058</c:v>
                </c:pt>
                <c:pt idx="144">
                  <c:v>5226794.7970842654</c:v>
                </c:pt>
                <c:pt idx="145">
                  <c:v>5912548.0466000009</c:v>
                </c:pt>
                <c:pt idx="146">
                  <c:v>6980868.0151361236</c:v>
                </c:pt>
                <c:pt idx="147">
                  <c:v>8187340.1271392656</c:v>
                </c:pt>
                <c:pt idx="148">
                  <c:v>9255660.0956753884</c:v>
                </c:pt>
                <c:pt idx="149">
                  <c:v>9941413.3451911248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A5-4C45-A6C6-20BF6E320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313392"/>
        <c:axId val="210313784"/>
      </c:scatterChart>
      <c:valAx>
        <c:axId val="210313392"/>
        <c:scaling>
          <c:orientation val="minMax"/>
          <c:min val="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en-US" sz="1200" b="0" i="0" u="none" strike="noStrike" kern="1200" baseline="-25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LWD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(psi)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10313784"/>
        <c:crosses val="autoZero"/>
        <c:crossBetween val="midCat"/>
      </c:valAx>
      <c:valAx>
        <c:axId val="210313784"/>
        <c:scaling>
          <c:orientation val="maxMin"/>
          <c:max val="24"/>
          <c:min val="0"/>
        </c:scaling>
        <c:delete val="0"/>
        <c:axPos val="l"/>
        <c:numFmt formatCode="0.00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13392"/>
        <c:crosses val="autoZero"/>
        <c:crossBetween val="midCat"/>
        <c:majorUnit val="6"/>
      </c:val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'Study 6'!$N$9:$N$158</c:f>
              <c:numCache>
                <c:formatCode>0.00000</c:formatCode>
                <c:ptCount val="150"/>
                <c:pt idx="0">
                  <c:v>128.93254861924231</c:v>
                </c:pt>
                <c:pt idx="1">
                  <c:v>136.7268097550957</c:v>
                </c:pt>
                <c:pt idx="2">
                  <c:v>162.24797150971122</c:v>
                </c:pt>
                <c:pt idx="3">
                  <c:v>191.16032453127661</c:v>
                </c:pt>
                <c:pt idx="4">
                  <c:v>205.61741358867474</c:v>
                </c:pt>
                <c:pt idx="5">
                  <c:v>208.73426046618451</c:v>
                </c:pt>
                <c:pt idx="6">
                  <c:v>208.73900338250903</c:v>
                </c:pt>
                <c:pt idx="7">
                  <c:v>206.20543189024693</c:v>
                </c:pt>
                <c:pt idx="8">
                  <c:v>197.27255528251109</c:v>
                </c:pt>
                <c:pt idx="9">
                  <c:v>182.94783413868547</c:v>
                </c:pt>
                <c:pt idx="10">
                  <c:v>168.71814204319853</c:v>
                </c:pt>
                <c:pt idx="11">
                  <c:v>159.45519956809565</c:v>
                </c:pt>
                <c:pt idx="12">
                  <c:v>154.89263025198662</c:v>
                </c:pt>
                <c:pt idx="13">
                  <c:v>145.9251064412575</c:v>
                </c:pt>
                <c:pt idx="14">
                  <c:v>132.68027775795125</c:v>
                </c:pt>
                <c:pt idx="15">
                  <c:v>119.01363492631029</c:v>
                </c:pt>
                <c:pt idx="16">
                  <c:v>108.12638556648595</c:v>
                </c:pt>
                <c:pt idx="17">
                  <c:v>101.72826630646571</c:v>
                </c:pt>
                <c:pt idx="18">
                  <c:v>98.708400881782154</c:v>
                </c:pt>
                <c:pt idx="19">
                  <c:v>92.962444573648241</c:v>
                </c:pt>
                <c:pt idx="20">
                  <c:v>84.810099107815304</c:v>
                </c:pt>
                <c:pt idx="21">
                  <c:v>76.665481067163398</c:v>
                </c:pt>
                <c:pt idx="22">
                  <c:v>70.286670385638288</c:v>
                </c:pt>
                <c:pt idx="23">
                  <c:v>66.560102597586592</c:v>
                </c:pt>
                <c:pt idx="24">
                  <c:v>63.948469189342113</c:v>
                </c:pt>
                <c:pt idx="25">
                  <c:v>57.607009716394622</c:v>
                </c:pt>
                <c:pt idx="26">
                  <c:v>49.341138582518624</c:v>
                </c:pt>
                <c:pt idx="27">
                  <c:v>41.873839931829444</c:v>
                </c:pt>
                <c:pt idx="28">
                  <c:v>36.532461474810638</c:v>
                </c:pt>
                <c:pt idx="29">
                  <c:v>33.60428273361989</c:v>
                </c:pt>
                <c:pt idx="30">
                  <c:v>32.270952069021895</c:v>
                </c:pt>
                <c:pt idx="31">
                  <c:v>29.81414928431558</c:v>
                </c:pt>
                <c:pt idx="32">
                  <c:v>26.495115384670054</c:v>
                </c:pt>
                <c:pt idx="33">
                  <c:v>23.356230392543079</c:v>
                </c:pt>
                <c:pt idx="34">
                  <c:v>21.010060995039925</c:v>
                </c:pt>
                <c:pt idx="35">
                  <c:v>19.681736145099904</c:v>
                </c:pt>
                <c:pt idx="36">
                  <c:v>18.768524674762197</c:v>
                </c:pt>
                <c:pt idx="37">
                  <c:v>16.608948419145026</c:v>
                </c:pt>
                <c:pt idx="38">
                  <c:v>13.90948562016867</c:v>
                </c:pt>
                <c:pt idx="39">
                  <c:v>11.57466594361046</c:v>
                </c:pt>
                <c:pt idx="40">
                  <c:v>9.9607981756084971</c:v>
                </c:pt>
                <c:pt idx="41">
                  <c:v>9.0949481198851441</c:v>
                </c:pt>
                <c:pt idx="42">
                  <c:v>8.5192558736983219</c:v>
                </c:pt>
                <c:pt idx="43">
                  <c:v>7.2198549205656768</c:v>
                </c:pt>
                <c:pt idx="44">
                  <c:v>5.7148117381205523</c:v>
                </c:pt>
                <c:pt idx="45">
                  <c:v>4.5167206943078781</c:v>
                </c:pt>
                <c:pt idx="46">
                  <c:v>3.7435839274837894</c:v>
                </c:pt>
                <c:pt idx="47">
                  <c:v>3.3471418112628988</c:v>
                </c:pt>
                <c:pt idx="48">
                  <c:v>3.0906266767416493</c:v>
                </c:pt>
                <c:pt idx="49">
                  <c:v>2.532436118490208</c:v>
                </c:pt>
                <c:pt idx="50">
                  <c:v>1.9221872435459559</c:v>
                </c:pt>
                <c:pt idx="51">
                  <c:v>1.464771204793192</c:v>
                </c:pt>
                <c:pt idx="52">
                  <c:v>1.183362358122076</c:v>
                </c:pt>
                <c:pt idx="53">
                  <c:v>1.0433898272386726</c:v>
                </c:pt>
                <c:pt idx="54">
                  <c:v>0.95442616662078594</c:v>
                </c:pt>
                <c:pt idx="55">
                  <c:v>0.76532164237871192</c:v>
                </c:pt>
                <c:pt idx="56">
                  <c:v>0.56593192154672545</c:v>
                </c:pt>
                <c:pt idx="57">
                  <c:v>0.42186597011047411</c:v>
                </c:pt>
                <c:pt idx="58">
                  <c:v>0.33571497646583959</c:v>
                </c:pt>
                <c:pt idx="59">
                  <c:v>0.29361728488493655</c:v>
                </c:pt>
                <c:pt idx="60">
                  <c:v>0.26713456684551851</c:v>
                </c:pt>
                <c:pt idx="61">
                  <c:v>0.21158528394889387</c:v>
                </c:pt>
                <c:pt idx="62">
                  <c:v>0.15419128763079082</c:v>
                </c:pt>
                <c:pt idx="63">
                  <c:v>0.11355489581574156</c:v>
                </c:pt>
                <c:pt idx="64">
                  <c:v>8.9627463885215641E-2</c:v>
                </c:pt>
                <c:pt idx="65">
                  <c:v>7.8046740288308492E-2</c:v>
                </c:pt>
                <c:pt idx="66">
                  <c:v>7.0801589682944421E-2</c:v>
                </c:pt>
                <c:pt idx="67">
                  <c:v>5.5711475699451826E-2</c:v>
                </c:pt>
                <c:pt idx="68">
                  <c:v>4.0286660832677172E-2</c:v>
                </c:pt>
                <c:pt idx="69">
                  <c:v>2.9481224520618389E-2</c:v>
                </c:pt>
                <c:pt idx="70">
                  <c:v>2.3169918523491911E-2</c:v>
                </c:pt>
                <c:pt idx="71">
                  <c:v>2.0130429827491043E-2</c:v>
                </c:pt>
                <c:pt idx="72">
                  <c:v>1.823427089498874E-2</c:v>
                </c:pt>
                <c:pt idx="73">
                  <c:v>1.4299338059368585E-2</c:v>
                </c:pt>
                <c:pt idx="74">
                  <c:v>1.0299250406081758E-2</c:v>
                </c:pt>
                <c:pt idx="75">
                  <c:v>7.5123445159890256E-3</c:v>
                </c:pt>
                <c:pt idx="76">
                  <c:v>5.8912423336597991E-3</c:v>
                </c:pt>
                <c:pt idx="77">
                  <c:v>5.1125023699194827E-3</c:v>
                </c:pt>
                <c:pt idx="78">
                  <c:v>4.6273952403887361E-3</c:v>
                </c:pt>
                <c:pt idx="79">
                  <c:v>3.6225552490086344E-3</c:v>
                </c:pt>
                <c:pt idx="80">
                  <c:v>2.6039282661802347E-3</c:v>
                </c:pt>
                <c:pt idx="81">
                  <c:v>1.8961959737317929E-3</c:v>
                </c:pt>
                <c:pt idx="82">
                  <c:v>1.4853743534738145E-3</c:v>
                </c:pt>
                <c:pt idx="83">
                  <c:v>1.2882769488308955E-3</c:v>
                </c:pt>
                <c:pt idx="84">
                  <c:v>1.1655872488173381E-3</c:v>
                </c:pt>
                <c:pt idx="85">
                  <c:v>9.1168647577678536E-4</c:v>
                </c:pt>
                <c:pt idx="86">
                  <c:v>6.5466412560145437E-4</c:v>
                </c:pt>
                <c:pt idx="87">
                  <c:v>4.763351247215916E-4</c:v>
                </c:pt>
                <c:pt idx="88">
                  <c:v>3.7292797806162225E-4</c:v>
                </c:pt>
                <c:pt idx="89">
                  <c:v>3.233486067352496E-4</c:v>
                </c:pt>
                <c:pt idx="90">
                  <c:v>2.924974732835242E-4</c:v>
                </c:pt>
                <c:pt idx="91">
                  <c:v>2.2868260112924395E-4</c:v>
                </c:pt>
                <c:pt idx="92">
                  <c:v>1.6412882867156329E-4</c:v>
                </c:pt>
                <c:pt idx="93">
                  <c:v>1.1937097672050625E-4</c:v>
                </c:pt>
                <c:pt idx="94">
                  <c:v>9.3430871939456962E-5</c:v>
                </c:pt>
                <c:pt idx="95">
                  <c:v>8.0997633359539359E-5</c:v>
                </c:pt>
                <c:pt idx="96">
                  <c:v>7.3262671499278034E-5</c:v>
                </c:pt>
                <c:pt idx="97">
                  <c:v>5.7266259483175009E-5</c:v>
                </c:pt>
                <c:pt idx="98">
                  <c:v>4.1090167613766956E-5</c:v>
                </c:pt>
                <c:pt idx="99">
                  <c:v>2.9878823907628958E-5</c:v>
                </c:pt>
                <c:pt idx="100">
                  <c:v>2.3382616130221286E-5</c:v>
                </c:pt>
                <c:pt idx="101">
                  <c:v>2.0269686663740633E-5</c:v>
                </c:pt>
                <c:pt idx="102">
                  <c:v>1.833288714367407E-5</c:v>
                </c:pt>
                <c:pt idx="103">
                  <c:v>1.4328685186264784E-5</c:v>
                </c:pt>
                <c:pt idx="104">
                  <c:v>1.0279896575704149E-5</c:v>
                </c:pt>
                <c:pt idx="105">
                  <c:v>7.4742991915961518E-6</c:v>
                </c:pt>
                <c:pt idx="106">
                  <c:v>5.8489423954238754E-6</c:v>
                </c:pt>
                <c:pt idx="107">
                  <c:v>5.0702510237767092E-6</c:v>
                </c:pt>
                <c:pt idx="108">
                  <c:v>4.5855201057542235E-6</c:v>
                </c:pt>
                <c:pt idx="109">
                  <c:v>3.583459550870581E-6</c:v>
                </c:pt>
                <c:pt idx="110">
                  <c:v>2.5709268090349079E-6</c:v>
                </c:pt>
                <c:pt idx="111">
                  <c:v>1.8691495275614323E-6</c:v>
                </c:pt>
                <c:pt idx="112">
                  <c:v>1.4624631325352656E-6</c:v>
                </c:pt>
                <c:pt idx="113">
                  <c:v>1.2677655295377795E-6</c:v>
                </c:pt>
                <c:pt idx="114">
                  <c:v>1.1465782977829222E-6</c:v>
                </c:pt>
                <c:pt idx="115">
                  <c:v>8.9574977781809904E-7</c:v>
                </c:pt>
                <c:pt idx="116">
                  <c:v>6.4293140566902338E-7</c:v>
                </c:pt>
                <c:pt idx="117">
                  <c:v>4.6746708768389648E-7</c:v>
                </c:pt>
                <c:pt idx="118">
                  <c:v>3.6584694433968318E-7</c:v>
                </c:pt>
                <c:pt idx="119">
                  <c:v>3.1693920672431016E-7</c:v>
                </c:pt>
                <c:pt idx="120">
                  <c:v>2.8674566765893637E-7</c:v>
                </c:pt>
                <c:pt idx="121">
                  <c:v>2.2411274934223795E-7</c:v>
                </c:pt>
                <c:pt idx="122">
                  <c:v>1.6055565856668423E-7</c:v>
                </c:pt>
                <c:pt idx="123">
                  <c:v>1.1692763042534673E-7</c:v>
                </c:pt>
                <c:pt idx="124">
                  <c:v>9.1257723109012634E-8</c:v>
                </c:pt>
                <c:pt idx="125">
                  <c:v>7.9335530476882175E-8</c:v>
                </c:pt>
                <c:pt idx="126">
                  <c:v>7.1551291856329822E-8</c:v>
                </c:pt>
                <c:pt idx="127">
                  <c:v>5.5813440970551652E-8</c:v>
                </c:pt>
                <c:pt idx="128">
                  <c:v>4.0217032551968695E-8</c:v>
                </c:pt>
                <c:pt idx="129">
                  <c:v>2.9475295345843561E-8</c:v>
                </c:pt>
                <c:pt idx="130">
                  <c:v>2.3081196530561092E-8</c:v>
                </c:pt>
                <c:pt idx="131">
                  <c:v>1.9484827531587233E-8</c:v>
                </c:pt>
                <c:pt idx="132">
                  <c:v>1.791806655522519E-8</c:v>
                </c:pt>
                <c:pt idx="133">
                  <c:v>1.3796159482719384E-8</c:v>
                </c:pt>
                <c:pt idx="134">
                  <c:v>1.0245877400649883E-8</c:v>
                </c:pt>
                <c:pt idx="135">
                  <c:v>7.2742481138888406E-9</c:v>
                </c:pt>
                <c:pt idx="136">
                  <c:v>6.0004301763478579E-9</c:v>
                </c:pt>
                <c:pt idx="137">
                  <c:v>4.9664758356071623E-9</c:v>
                </c:pt>
                <c:pt idx="138">
                  <c:v>4.3840593039919642E-9</c:v>
                </c:pt>
                <c:pt idx="139">
                  <c:v>3.7787673802753578E-9</c:v>
                </c:pt>
                <c:pt idx="140">
                  <c:v>2.3855034054939053E-9</c:v>
                </c:pt>
                <c:pt idx="141">
                  <c:v>1.752939710623029E-9</c:v>
                </c:pt>
                <c:pt idx="142">
                  <c:v>1.3489461245972311E-9</c:v>
                </c:pt>
                <c:pt idx="143">
                  <c:v>1.1668428067847781E-9</c:v>
                </c:pt>
                <c:pt idx="144">
                  <c:v>1.1271814288271735E-9</c:v>
                </c:pt>
                <c:pt idx="145">
                  <c:v>8.1069119169995847E-10</c:v>
                </c:pt>
                <c:pt idx="146">
                  <c:v>6.0740799286146146E-10</c:v>
                </c:pt>
                <c:pt idx="147">
                  <c:v>4.4653113986131233E-10</c:v>
                </c:pt>
                <c:pt idx="148">
                  <c:v>3.1863932627634272E-10</c:v>
                </c:pt>
                <c:pt idx="149">
                  <c:v>2.7682842056774819E-10</c:v>
                </c:pt>
              </c:numCache>
            </c:numRef>
          </c:xVal>
          <c:yVal>
            <c:numRef>
              <c:f>'Study 6'!$G$9:$G$158</c:f>
              <c:numCache>
                <c:formatCode>0.000</c:formatCode>
                <c:ptCount val="150"/>
                <c:pt idx="0">
                  <c:v>0.16281031343218988</c:v>
                </c:pt>
                <c:pt idx="1">
                  <c:v>0.81679557488747401</c:v>
                </c:pt>
                <c:pt idx="2">
                  <c:v>1.8356248905843069</c:v>
                </c:pt>
                <c:pt idx="3">
                  <c:v>2.986206357262108</c:v>
                </c:pt>
                <c:pt idx="4">
                  <c:v>4.0050356729589414</c:v>
                </c:pt>
                <c:pt idx="5">
                  <c:v>4.659020934414225</c:v>
                </c:pt>
                <c:pt idx="6">
                  <c:v>4.9846415612786048</c:v>
                </c:pt>
                <c:pt idx="7">
                  <c:v>5.6386268227338885</c:v>
                </c:pt>
                <c:pt idx="8">
                  <c:v>6.6574561384307218</c:v>
                </c:pt>
                <c:pt idx="9">
                  <c:v>7.808037605108523</c:v>
                </c:pt>
                <c:pt idx="10">
                  <c:v>8.8268669208053563</c:v>
                </c:pt>
                <c:pt idx="11">
                  <c:v>9.4808521822606409</c:v>
                </c:pt>
                <c:pt idx="12">
                  <c:v>9.8064728091250188</c:v>
                </c:pt>
                <c:pt idx="13">
                  <c:v>10.460458070580303</c:v>
                </c:pt>
                <c:pt idx="14">
                  <c:v>11.479287386277138</c:v>
                </c:pt>
                <c:pt idx="15">
                  <c:v>12.629868852954937</c:v>
                </c:pt>
                <c:pt idx="16">
                  <c:v>13.648698168651771</c:v>
                </c:pt>
                <c:pt idx="17">
                  <c:v>14.302683430107056</c:v>
                </c:pt>
                <c:pt idx="18">
                  <c:v>14.628304056971434</c:v>
                </c:pt>
                <c:pt idx="19">
                  <c:v>15.282289318426717</c:v>
                </c:pt>
                <c:pt idx="20">
                  <c:v>16.301118634123551</c:v>
                </c:pt>
                <c:pt idx="21">
                  <c:v>17.45170010080135</c:v>
                </c:pt>
                <c:pt idx="22">
                  <c:v>18.470529416498184</c:v>
                </c:pt>
                <c:pt idx="23">
                  <c:v>19.124514677953467</c:v>
                </c:pt>
                <c:pt idx="24">
                  <c:v>19.612945618250038</c:v>
                </c:pt>
                <c:pt idx="25">
                  <c:v>20.920916141160607</c:v>
                </c:pt>
                <c:pt idx="26">
                  <c:v>22.958574772554275</c:v>
                </c:pt>
                <c:pt idx="27">
                  <c:v>25.259737705909874</c:v>
                </c:pt>
                <c:pt idx="28">
                  <c:v>27.297396337303542</c:v>
                </c:pt>
                <c:pt idx="29">
                  <c:v>28.605366860214112</c:v>
                </c:pt>
                <c:pt idx="30">
                  <c:v>29.256608113942868</c:v>
                </c:pt>
                <c:pt idx="31">
                  <c:v>30.564578636853433</c:v>
                </c:pt>
                <c:pt idx="32">
                  <c:v>32.602237268247102</c:v>
                </c:pt>
                <c:pt idx="33">
                  <c:v>34.9034002016027</c:v>
                </c:pt>
                <c:pt idx="34">
                  <c:v>36.941058832996369</c:v>
                </c:pt>
                <c:pt idx="35">
                  <c:v>38.249029355906934</c:v>
                </c:pt>
                <c:pt idx="36">
                  <c:v>39.225891236500075</c:v>
                </c:pt>
                <c:pt idx="37">
                  <c:v>41.841832282321214</c:v>
                </c:pt>
                <c:pt idx="38">
                  <c:v>45.917149545108551</c:v>
                </c:pt>
                <c:pt idx="39">
                  <c:v>50.519475411819748</c:v>
                </c:pt>
                <c:pt idx="40">
                  <c:v>54.594792674607085</c:v>
                </c:pt>
                <c:pt idx="41">
                  <c:v>57.210733720428223</c:v>
                </c:pt>
                <c:pt idx="42">
                  <c:v>59.164457481614498</c:v>
                </c:pt>
                <c:pt idx="43">
                  <c:v>64.396339573256768</c:v>
                </c:pt>
                <c:pt idx="44">
                  <c:v>72.546974098831441</c:v>
                </c:pt>
                <c:pt idx="45">
                  <c:v>81.751625832253836</c:v>
                </c:pt>
                <c:pt idx="46">
                  <c:v>89.90226035782851</c:v>
                </c:pt>
                <c:pt idx="47">
                  <c:v>95.134142449470772</c:v>
                </c:pt>
                <c:pt idx="48">
                  <c:v>99.041589971843337</c:v>
                </c:pt>
                <c:pt idx="49">
                  <c:v>109.50535415512789</c:v>
                </c:pt>
                <c:pt idx="50">
                  <c:v>125.80662320627722</c:v>
                </c:pt>
                <c:pt idx="51">
                  <c:v>144.21592667312203</c:v>
                </c:pt>
                <c:pt idx="52">
                  <c:v>160.51719572427137</c:v>
                </c:pt>
                <c:pt idx="53">
                  <c:v>170.98095990755593</c:v>
                </c:pt>
                <c:pt idx="54">
                  <c:v>178.79585495230103</c:v>
                </c:pt>
                <c:pt idx="55">
                  <c:v>199.72338331887011</c:v>
                </c:pt>
                <c:pt idx="56">
                  <c:v>232.32592142116877</c:v>
                </c:pt>
                <c:pt idx="57">
                  <c:v>269.14452835485838</c:v>
                </c:pt>
                <c:pt idx="58">
                  <c:v>301.74706645715708</c:v>
                </c:pt>
                <c:pt idx="59">
                  <c:v>322.67459482372612</c:v>
                </c:pt>
                <c:pt idx="60">
                  <c:v>338.30438491321638</c:v>
                </c:pt>
                <c:pt idx="61">
                  <c:v>380.15944164635459</c:v>
                </c:pt>
                <c:pt idx="62">
                  <c:v>445.36451785095193</c:v>
                </c:pt>
                <c:pt idx="63">
                  <c:v>519.00173171833114</c:v>
                </c:pt>
                <c:pt idx="64">
                  <c:v>584.20680792292853</c:v>
                </c:pt>
                <c:pt idx="65">
                  <c:v>626.06186465606675</c:v>
                </c:pt>
                <c:pt idx="66">
                  <c:v>657.32144483504715</c:v>
                </c:pt>
                <c:pt idx="67">
                  <c:v>741.03155830132346</c:v>
                </c:pt>
                <c:pt idx="68">
                  <c:v>871.44171071051812</c:v>
                </c:pt>
                <c:pt idx="69">
                  <c:v>1018.7161384452767</c:v>
                </c:pt>
                <c:pt idx="70">
                  <c:v>1149.1262908544713</c:v>
                </c:pt>
                <c:pt idx="71">
                  <c:v>1232.8364043207475</c:v>
                </c:pt>
                <c:pt idx="72">
                  <c:v>1295.3555646787086</c:v>
                </c:pt>
                <c:pt idx="73">
                  <c:v>1462.7757916112612</c:v>
                </c:pt>
                <c:pt idx="74">
                  <c:v>1723.5960964296503</c:v>
                </c:pt>
                <c:pt idx="75">
                  <c:v>2018.1449518991674</c:v>
                </c:pt>
                <c:pt idx="76">
                  <c:v>2278.9652567175567</c:v>
                </c:pt>
                <c:pt idx="77">
                  <c:v>2446.3854836501091</c:v>
                </c:pt>
                <c:pt idx="78">
                  <c:v>2571.4238043660312</c:v>
                </c:pt>
                <c:pt idx="79">
                  <c:v>2906.2642582311364</c:v>
                </c:pt>
                <c:pt idx="80">
                  <c:v>3427.9048678679151</c:v>
                </c:pt>
                <c:pt idx="81">
                  <c:v>4017.0025788069493</c:v>
                </c:pt>
                <c:pt idx="82">
                  <c:v>4538.6431884437279</c:v>
                </c:pt>
                <c:pt idx="83">
                  <c:v>4873.4836423088327</c:v>
                </c:pt>
                <c:pt idx="84">
                  <c:v>5123.5602837406768</c:v>
                </c:pt>
                <c:pt idx="85">
                  <c:v>5793.2411914708882</c:v>
                </c:pt>
                <c:pt idx="86">
                  <c:v>6836.5224107444456</c:v>
                </c:pt>
                <c:pt idx="87">
                  <c:v>8014.7178326225139</c:v>
                </c:pt>
                <c:pt idx="88">
                  <c:v>9057.9990518960713</c:v>
                </c:pt>
                <c:pt idx="89">
                  <c:v>9727.6799596262827</c:v>
                </c:pt>
                <c:pt idx="90">
                  <c:v>10227.833242489969</c:v>
                </c:pt>
                <c:pt idx="91">
                  <c:v>11567.19505795039</c:v>
                </c:pt>
                <c:pt idx="92">
                  <c:v>13653.757496497505</c:v>
                </c:pt>
                <c:pt idx="93">
                  <c:v>16010.148340253641</c:v>
                </c:pt>
                <c:pt idx="94">
                  <c:v>18096.710778800756</c:v>
                </c:pt>
                <c:pt idx="95">
                  <c:v>19436.072594261175</c:v>
                </c:pt>
                <c:pt idx="96">
                  <c:v>20436.379159988552</c:v>
                </c:pt>
                <c:pt idx="97">
                  <c:v>23115.102790909394</c:v>
                </c:pt>
                <c:pt idx="98">
                  <c:v>27288.227668003619</c:v>
                </c:pt>
                <c:pt idx="99">
                  <c:v>32001.009355515893</c:v>
                </c:pt>
                <c:pt idx="100">
                  <c:v>36174.134232610122</c:v>
                </c:pt>
                <c:pt idx="101">
                  <c:v>38852.85786353096</c:v>
                </c:pt>
                <c:pt idx="102">
                  <c:v>40853.470994985713</c:v>
                </c:pt>
                <c:pt idx="103">
                  <c:v>46210.918256827397</c:v>
                </c:pt>
                <c:pt idx="104">
                  <c:v>54557.168011015856</c:v>
                </c:pt>
                <c:pt idx="105">
                  <c:v>63982.731386040403</c:v>
                </c:pt>
                <c:pt idx="106">
                  <c:v>72328.981140228861</c:v>
                </c:pt>
                <c:pt idx="107">
                  <c:v>77686.428402070538</c:v>
                </c:pt>
                <c:pt idx="108">
                  <c:v>81687.654664980044</c:v>
                </c:pt>
                <c:pt idx="109">
                  <c:v>92402.549188663412</c:v>
                </c:pt>
                <c:pt idx="110">
                  <c:v>109095.04869704031</c:v>
                </c:pt>
                <c:pt idx="111">
                  <c:v>127946.17544708941</c:v>
                </c:pt>
                <c:pt idx="112">
                  <c:v>144638.67495546633</c:v>
                </c:pt>
                <c:pt idx="113">
                  <c:v>155353.56947914968</c:v>
                </c:pt>
                <c:pt idx="114">
                  <c:v>163356.02200496869</c:v>
                </c:pt>
                <c:pt idx="115">
                  <c:v>184785.81105233543</c:v>
                </c:pt>
                <c:pt idx="116">
                  <c:v>218170.81006908926</c:v>
                </c:pt>
                <c:pt idx="117">
                  <c:v>255873.06356918745</c:v>
                </c:pt>
                <c:pt idx="118">
                  <c:v>289258.06258594128</c:v>
                </c:pt>
                <c:pt idx="119">
                  <c:v>310687.85163330799</c:v>
                </c:pt>
                <c:pt idx="120">
                  <c:v>326692.75668494601</c:v>
                </c:pt>
                <c:pt idx="121">
                  <c:v>369552.33477967948</c:v>
                </c:pt>
                <c:pt idx="122">
                  <c:v>436322.33281318709</c:v>
                </c:pt>
                <c:pt idx="123">
                  <c:v>511726.83981338347</c:v>
                </c:pt>
                <c:pt idx="124">
                  <c:v>578496.83784689114</c:v>
                </c:pt>
                <c:pt idx="125">
                  <c:v>621356.41594162455</c:v>
                </c:pt>
                <c:pt idx="126">
                  <c:v>653366.2260449006</c:v>
                </c:pt>
                <c:pt idx="127">
                  <c:v>739085.38223436754</c:v>
                </c:pt>
                <c:pt idx="128">
                  <c:v>872625.37830138288</c:v>
                </c:pt>
                <c:pt idx="129">
                  <c:v>1023434.3923017756</c:v>
                </c:pt>
                <c:pt idx="130">
                  <c:v>1156974.388368791</c:v>
                </c:pt>
                <c:pt idx="131">
                  <c:v>1242693.5445582578</c:v>
                </c:pt>
                <c:pt idx="132">
                  <c:v>1306713.1647648099</c:v>
                </c:pt>
                <c:pt idx="133">
                  <c:v>1478151.4771437438</c:v>
                </c:pt>
                <c:pt idx="134">
                  <c:v>1745231.4692777742</c:v>
                </c:pt>
                <c:pt idx="135">
                  <c:v>2046849.4972785597</c:v>
                </c:pt>
                <c:pt idx="136">
                  <c:v>2313929.4894125904</c:v>
                </c:pt>
                <c:pt idx="137">
                  <c:v>2485367.801791524</c:v>
                </c:pt>
                <c:pt idx="138">
                  <c:v>2613407.0422046282</c:v>
                </c:pt>
                <c:pt idx="139">
                  <c:v>2956283.666962496</c:v>
                </c:pt>
                <c:pt idx="140">
                  <c:v>3490443.6512305574</c:v>
                </c:pt>
                <c:pt idx="141">
                  <c:v>4093679.7072321284</c:v>
                </c:pt>
                <c:pt idx="142">
                  <c:v>4627839.6915001897</c:v>
                </c:pt>
                <c:pt idx="143">
                  <c:v>4970716.316258058</c:v>
                </c:pt>
                <c:pt idx="144">
                  <c:v>5226794.7970842654</c:v>
                </c:pt>
                <c:pt idx="145">
                  <c:v>5912548.0466000009</c:v>
                </c:pt>
                <c:pt idx="146">
                  <c:v>6980868.0151361236</c:v>
                </c:pt>
                <c:pt idx="147">
                  <c:v>8187340.1271392656</c:v>
                </c:pt>
                <c:pt idx="148">
                  <c:v>9255660.0956753884</c:v>
                </c:pt>
                <c:pt idx="149">
                  <c:v>9941413.3451911248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F09-4CE5-A6F8-0D263AD9E4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188760"/>
        <c:axId val="363189152"/>
      </c:scatterChart>
      <c:valAx>
        <c:axId val="363188760"/>
        <c:scaling>
          <c:orientation val="minMax"/>
          <c:min val="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με</a:t>
                </a:r>
                <a:r>
                  <a:rPr lang="en-US" sz="1200" b="0" i="0" u="none" strike="noStrike" kern="1200" baseline="-25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LWD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l-GR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μ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in/in)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63189152"/>
        <c:crosses val="autoZero"/>
        <c:crossBetween val="midCat"/>
      </c:valAx>
      <c:valAx>
        <c:axId val="363189152"/>
        <c:scaling>
          <c:orientation val="maxMin"/>
          <c:max val="24"/>
          <c:min val="0"/>
        </c:scaling>
        <c:delete val="0"/>
        <c:axPos val="l"/>
        <c:numFmt formatCode="0.00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188760"/>
        <c:crosses val="autoZero"/>
        <c:crossBetween val="midCat"/>
      </c:val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tx1"/>
                </a:solidFill>
                <a:prstDash val="solid"/>
              </a:ln>
              <a:effectLst/>
            </c:spPr>
            <c:trendlineType val="power"/>
            <c:dispRSqr val="0"/>
            <c:dispEq val="0"/>
          </c:trendline>
          <c:xVal>
            <c:numRef>
              <c:f>Sheet1!$F$5:$F$9</c:f>
              <c:numCache>
                <c:formatCode>General</c:formatCode>
                <c:ptCount val="5"/>
                <c:pt idx="0">
                  <c:v>16658.357654357729</c:v>
                </c:pt>
                <c:pt idx="1">
                  <c:v>10441.866984792114</c:v>
                </c:pt>
                <c:pt idx="2">
                  <c:v>12142.62152740622</c:v>
                </c:pt>
                <c:pt idx="3">
                  <c:v>24933.989899032054</c:v>
                </c:pt>
                <c:pt idx="4">
                  <c:v>29033.369720984134</c:v>
                </c:pt>
              </c:numCache>
            </c:numRef>
          </c:xVal>
          <c:yVal>
            <c:numRef>
              <c:f>Sheet1!$C$5:$C$9</c:f>
              <c:numCache>
                <c:formatCode>General</c:formatCode>
                <c:ptCount val="5"/>
                <c:pt idx="0">
                  <c:v>13673</c:v>
                </c:pt>
                <c:pt idx="1">
                  <c:v>12608</c:v>
                </c:pt>
                <c:pt idx="2">
                  <c:v>11739</c:v>
                </c:pt>
                <c:pt idx="3">
                  <c:v>15661</c:v>
                </c:pt>
                <c:pt idx="4">
                  <c:v>14607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0D-4EE6-AA0F-C53D8973C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190328"/>
        <c:axId val="363190720"/>
      </c:scatterChart>
      <c:valAx>
        <c:axId val="363190328"/>
        <c:scaling>
          <c:orientation val="minMax"/>
          <c:max val="40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Predicted In</a:t>
                </a:r>
                <a:r>
                  <a:rPr lang="en-US" sz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Situ </a:t>
                </a:r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LWD</a:t>
                </a:r>
                <a:b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Elastic Modulus,</a:t>
                </a:r>
                <a:r>
                  <a:rPr lang="en-US" sz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200" baseline="30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*</a:t>
                </a:r>
                <a:r>
                  <a:rPr lang="en-US" sz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en-US" sz="1200" baseline="-25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LWD</a:t>
                </a:r>
                <a:r>
                  <a:rPr lang="en-US" sz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(psi)</a:t>
                </a:r>
                <a:endParaRPr 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##,##0" sourceLinked="0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63190720"/>
        <c:crosses val="autoZero"/>
        <c:crossBetween val="midCat"/>
        <c:majorUnit val="10000"/>
      </c:valAx>
      <c:valAx>
        <c:axId val="363190720"/>
        <c:scaling>
          <c:orientation val="minMax"/>
          <c:max val="2000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 algn="ctr" rtl="0">
                  <a:defRPr lang="en-US" sz="12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Resilient Modulus, </a:t>
                </a:r>
                <a:r>
                  <a:rPr lang="en-US" sz="1200" b="0" i="0" u="none" strike="noStrike" kern="1200" baseline="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200" b="0" i="0" u="none" strike="noStrike" kern="1200" baseline="-25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</a:t>
                </a:r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(psi)</a:t>
                </a:r>
              </a:p>
            </c:rich>
          </c:tx>
          <c:overlay val="0"/>
          <c:spPr>
            <a:solidFill>
              <a:schemeClr val="bg1"/>
            </a:solidFill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ctr" rtl="0">
                <a:defRPr lang="en-US" sz="12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##,##0" sourceLinked="0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63190328"/>
        <c:crosses val="autoZero"/>
        <c:crossBetween val="midCat"/>
        <c:majorUnit val="5000"/>
      </c:val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0.82534</cdr:x>
      <cdr:y>0.6763</cdr:y>
    </cdr:from>
    <cdr:to>
      <cdr:x>0.86804</cdr:x>
      <cdr:y>0.76493</cdr:y>
    </cdr:to>
    <cdr:sp macro="" textlink="">
      <cdr:nvSpPr>
        <cdr:cNvPr id="3" name="Freeform 2"/>
        <cdr:cNvSpPr/>
      </cdr:nvSpPr>
      <cdr:spPr>
        <a:xfrm xmlns:a="http://schemas.openxmlformats.org/drawingml/2006/main" rot="20914882">
          <a:off x="6817359" y="3566161"/>
          <a:ext cx="352750" cy="467360"/>
        </a:xfrm>
        <a:custGeom xmlns:a="http://schemas.openxmlformats.org/drawingml/2006/main">
          <a:avLst/>
          <a:gdLst>
            <a:gd name="connsiteX0" fmla="*/ 335280 w 352750"/>
            <a:gd name="connsiteY0" fmla="*/ 0 h 467360"/>
            <a:gd name="connsiteX1" fmla="*/ 314960 w 352750"/>
            <a:gd name="connsiteY1" fmla="*/ 243840 h 467360"/>
            <a:gd name="connsiteX2" fmla="*/ 0 w 352750"/>
            <a:gd name="connsiteY2" fmla="*/ 467360 h 4673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352750" h="467360">
              <a:moveTo>
                <a:pt x="335280" y="0"/>
              </a:moveTo>
              <a:cubicBezTo>
                <a:pt x="353060" y="82973"/>
                <a:pt x="370840" y="165947"/>
                <a:pt x="314960" y="243840"/>
              </a:cubicBezTo>
              <a:cubicBezTo>
                <a:pt x="259080" y="321733"/>
                <a:pt x="129540" y="394546"/>
                <a:pt x="0" y="467360"/>
              </a:cubicBez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rgbClr val="FF0000"/>
          </a:solidFill>
          <a:tailEnd type="triangle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0.77233</cdr:x>
      <cdr:y>0.47858</cdr:y>
    </cdr:from>
    <cdr:to>
      <cdr:x>0.95229</cdr:x>
      <cdr:y>0.69364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79539" y="2523553"/>
          <a:ext cx="1486415" cy="11340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9050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</a:t>
          </a:r>
          <a:r>
            <a:rPr lang="en-US" sz="1600" baseline="-25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= 1,589 lb</a:t>
          </a:r>
        </a:p>
        <a:p xmlns:a="http://schemas.openxmlformats.org/drawingml/2006/main">
          <a:r>
            <a:rPr lang="en-US" sz="16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</a:t>
          </a:r>
          <a:r>
            <a:rPr lang="en-US" sz="1600" baseline="-25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= 5.91 in.</a:t>
          </a:r>
        </a:p>
        <a:p xmlns:a="http://schemas.openxmlformats.org/drawingml/2006/main">
          <a:r>
            <a:rPr lang="en-US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ν</a:t>
          </a:r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= 0.3</a:t>
          </a:r>
        </a:p>
        <a:p xmlns:a="http://schemas.openxmlformats.org/drawingml/2006/main"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 = </a:t>
          </a:r>
          <a:r>
            <a:rPr lang="el-GR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π</a:t>
          </a:r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/2</a:t>
          </a:r>
        </a:p>
        <a:p xmlns:a="http://schemas.openxmlformats.org/drawingml/2006/main">
          <a:endParaRPr lang="en-US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0.29329</cdr:x>
      <cdr:y>0.05943</cdr:y>
    </cdr:from>
    <cdr:to>
      <cdr:x>0.7067</cdr:x>
      <cdr:y>0.24605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8967" y="301089"/>
          <a:ext cx="2803523" cy="945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log(</a:t>
          </a:r>
          <a:r>
            <a:rPr lang="en-US" sz="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</a:t>
          </a:r>
          <a:r>
            <a:rPr lang="en-US" sz="800" baseline="-25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</a:t>
          </a:r>
          <a:r>
            <a: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 = 0.228 log(</a:t>
          </a:r>
          <a:r>
            <a:rPr lang="en-US" sz="8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</a:t>
          </a:r>
          <a:r>
            <a: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</a:t>
          </a:r>
          <a:r>
            <a:rPr lang="en-US" sz="8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LWD</a:t>
          </a:r>
          <a:r>
            <a:rPr lang="en-US" sz="8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 + 3.17</a:t>
          </a:r>
          <a:endParaRPr lang="en-US" sz="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 xmlns:a="http://schemas.openxmlformats.org/drawingml/2006/main">
          <a:r>
            <a: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</a:t>
          </a:r>
          <a:r>
            <a:rPr lang="en-US" sz="8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= 0.777</a:t>
          </a:r>
        </a:p>
        <a:p xmlns:a="http://schemas.openxmlformats.org/drawingml/2006/main">
          <a:r>
            <a: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S.E. =</a:t>
          </a:r>
          <a:r>
            <a:rPr lang="en-US" sz="8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0.0271 log(psi)</a:t>
          </a:r>
          <a:endParaRPr lang="en-US" sz="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0.75709</cdr:x>
      <cdr:y>0.13003</cdr:y>
    </cdr:from>
    <cdr:to>
      <cdr:x>0.88853</cdr:x>
      <cdr:y>0.20265</cdr:y>
    </cdr:to>
    <cdr:sp macro="" textlink="">
      <cdr:nvSpPr>
        <cdr:cNvPr id="2" name="TextBox 1"/>
        <cdr:cNvSpPr txBox="1"/>
      </cdr:nvSpPr>
      <cdr:spPr>
        <a:xfrm xmlns:a="http://schemas.openxmlformats.org/drawingml/2006/main" rot="19789767">
          <a:off x="7958632" y="673099"/>
          <a:ext cx="1381760" cy="375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Line of equality</a:t>
          </a:r>
        </a:p>
      </cdr:txBody>
    </cdr:sp>
  </cdr:relSizeAnchor>
  <cdr:relSizeAnchor xmlns:cdr="http://schemas.openxmlformats.org/drawingml/2006/chartDrawing">
    <cdr:from>
      <cdr:x>0.3096</cdr:x>
      <cdr:y>0.5</cdr:y>
    </cdr:from>
    <cdr:to>
      <cdr:x>0.45554</cdr:x>
      <cdr:y>0.67664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54552" y="2588260"/>
          <a:ext cx="153416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95% agreement</a:t>
          </a:r>
          <a:br>
            <a:rPr lang="en-US" sz="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en-US" sz="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interval</a:t>
          </a:r>
        </a:p>
      </cdr:txBody>
    </cdr:sp>
  </cdr:relSizeAnchor>
  <cdr:relSizeAnchor xmlns:cdr="http://schemas.openxmlformats.org/drawingml/2006/chartDrawing">
    <cdr:from>
      <cdr:x>0.38655</cdr:x>
      <cdr:y>0.39303</cdr:y>
    </cdr:from>
    <cdr:to>
      <cdr:x>0.48744</cdr:x>
      <cdr:y>0.55201</cdr:y>
    </cdr:to>
    <cdr:sp macro="" textlink="">
      <cdr:nvSpPr>
        <cdr:cNvPr id="5" name="Freeform 4"/>
        <cdr:cNvSpPr/>
      </cdr:nvSpPr>
      <cdr:spPr>
        <a:xfrm xmlns:a="http://schemas.openxmlformats.org/drawingml/2006/main">
          <a:off x="4063521" y="2034540"/>
          <a:ext cx="1060471" cy="822960"/>
        </a:xfrm>
        <a:custGeom xmlns:a="http://schemas.openxmlformats.org/drawingml/2006/main">
          <a:avLst/>
          <a:gdLst>
            <a:gd name="connsiteX0" fmla="*/ 54631 w 1060471"/>
            <a:gd name="connsiteY0" fmla="*/ 822960 h 822960"/>
            <a:gd name="connsiteX1" fmla="*/ 125751 w 1060471"/>
            <a:gd name="connsiteY1" fmla="*/ 660400 h 822960"/>
            <a:gd name="connsiteX2" fmla="*/ 54631 w 1060471"/>
            <a:gd name="connsiteY2" fmla="*/ 386080 h 822960"/>
            <a:gd name="connsiteX3" fmla="*/ 1060471 w 1060471"/>
            <a:gd name="connsiteY3" fmla="*/ 0 h 8229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1060471" h="822960">
              <a:moveTo>
                <a:pt x="54631" y="822960"/>
              </a:moveTo>
              <a:cubicBezTo>
                <a:pt x="90191" y="778086"/>
                <a:pt x="125751" y="733213"/>
                <a:pt x="125751" y="660400"/>
              </a:cubicBezTo>
              <a:cubicBezTo>
                <a:pt x="125751" y="587587"/>
                <a:pt x="-101156" y="496147"/>
                <a:pt x="54631" y="386080"/>
              </a:cubicBezTo>
              <a:cubicBezTo>
                <a:pt x="210418" y="276013"/>
                <a:pt x="635444" y="138006"/>
                <a:pt x="1060471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chemeClr val="tx1"/>
          </a:solidFill>
          <a:tailEnd type="triangle" w="sm" len="lg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0.39139</cdr:x>
      <cdr:y>0.63052</cdr:y>
    </cdr:from>
    <cdr:to>
      <cdr:x>0.49227</cdr:x>
      <cdr:y>0.76595</cdr:y>
    </cdr:to>
    <cdr:sp macro="" textlink="">
      <cdr:nvSpPr>
        <cdr:cNvPr id="6" name="Freeform 5"/>
        <cdr:cNvSpPr/>
      </cdr:nvSpPr>
      <cdr:spPr>
        <a:xfrm xmlns:a="http://schemas.openxmlformats.org/drawingml/2006/main" flipV="1">
          <a:off x="4114321" y="3263900"/>
          <a:ext cx="1060471" cy="701040"/>
        </a:xfrm>
        <a:custGeom xmlns:a="http://schemas.openxmlformats.org/drawingml/2006/main">
          <a:avLst/>
          <a:gdLst>
            <a:gd name="connsiteX0" fmla="*/ 54631 w 1060471"/>
            <a:gd name="connsiteY0" fmla="*/ 822960 h 822960"/>
            <a:gd name="connsiteX1" fmla="*/ 125751 w 1060471"/>
            <a:gd name="connsiteY1" fmla="*/ 660400 h 822960"/>
            <a:gd name="connsiteX2" fmla="*/ 54631 w 1060471"/>
            <a:gd name="connsiteY2" fmla="*/ 386080 h 822960"/>
            <a:gd name="connsiteX3" fmla="*/ 1060471 w 1060471"/>
            <a:gd name="connsiteY3" fmla="*/ 0 h 8229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1060471" h="822960">
              <a:moveTo>
                <a:pt x="54631" y="822960"/>
              </a:moveTo>
              <a:cubicBezTo>
                <a:pt x="90191" y="778086"/>
                <a:pt x="125751" y="733213"/>
                <a:pt x="125751" y="660400"/>
              </a:cubicBezTo>
              <a:cubicBezTo>
                <a:pt x="125751" y="587587"/>
                <a:pt x="-101156" y="496147"/>
                <a:pt x="54631" y="386080"/>
              </a:cubicBezTo>
              <a:cubicBezTo>
                <a:pt x="210418" y="276013"/>
                <a:pt x="635444" y="138006"/>
                <a:pt x="1060471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chemeClr val="tx1"/>
          </a:solidFill>
          <a:tailEnd type="triangle" w="sm" len="lg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59AB9836-D45A-4515-95B8-3476BB0F565B}" type="datetimeFigureOut">
              <a:rPr lang="en-US"/>
              <a:pPr>
                <a:defRPr/>
              </a:pPr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014B20B4-C581-4ED5-A940-517DDF097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52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9A449696-5772-4345-BD1F-0F95725FA9C7}" type="datetimeFigureOut">
              <a:rPr lang="en-US"/>
              <a:pPr>
                <a:defRPr/>
              </a:pPr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5A29CA73-FB4E-4F52-B708-EEDAF426F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Slide title (Calibri Light 44)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914400"/>
            <a:ext cx="118872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6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914400"/>
            <a:ext cx="58674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8400" y="914400"/>
            <a:ext cx="5791200" cy="52578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Slide title (Calibri Light 44)</a:t>
            </a:r>
          </a:p>
        </p:txBody>
      </p:sp>
    </p:spTree>
    <p:extLst>
      <p:ext uri="{BB962C8B-B14F-4D97-AF65-F5344CB8AC3E}">
        <p14:creationId xmlns:p14="http://schemas.microsoft.com/office/powerpoint/2010/main" val="253798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Slide title (Calibri Light 44)</a:t>
            </a:r>
          </a:p>
        </p:txBody>
      </p:sp>
    </p:spTree>
    <p:extLst>
      <p:ext uri="{BB962C8B-B14F-4D97-AF65-F5344CB8AC3E}">
        <p14:creationId xmlns:p14="http://schemas.microsoft.com/office/powerpoint/2010/main" val="71459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28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 baseline="0"/>
            </a:lvl1pPr>
          </a:lstStyle>
          <a:p>
            <a:r>
              <a:rPr lang="en-US" dirty="0"/>
              <a:t>Presentation title (Calibri Light 44 Bold)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(Calibri Light 32)</a:t>
            </a:r>
          </a:p>
          <a:p>
            <a:r>
              <a:rPr lang="en-US" dirty="0"/>
              <a:t>Presenter title, INDOT (Calibri Light 32)</a:t>
            </a:r>
          </a:p>
          <a:p>
            <a:r>
              <a:rPr lang="en-US" dirty="0"/>
              <a:t>Presentation date (Calibri Light 28)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3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066800"/>
            <a:ext cx="11887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28600" y="1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1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5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1181100" y="1123950"/>
            <a:ext cx="9829800" cy="4610100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chart" Target="../charts/chart1.xml"/><Relationship Id="rId10" Type="http://schemas.openxmlformats.org/officeDocument/2006/relationships/chart" Target="../charts/chart2.xml"/><Relationship Id="rId4" Type="http://schemas.openxmlformats.org/officeDocument/2006/relationships/image" Target="../media/image71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chart" Target="../charts/chart4.xml"/><Relationship Id="rId7" Type="http://schemas.openxmlformats.org/officeDocument/2006/relationships/chart" Target="../charts/chart7.xml"/><Relationship Id="rId12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11" Type="http://schemas.openxmlformats.org/officeDocument/2006/relationships/image" Target="../media/image28.png"/><Relationship Id="rId5" Type="http://schemas.openxmlformats.org/officeDocument/2006/relationships/chart" Target="../charts/chart5.xml"/><Relationship Id="rId10" Type="http://schemas.openxmlformats.org/officeDocument/2006/relationships/image" Target="../media/image26.png"/><Relationship Id="rId4" Type="http://schemas.openxmlformats.org/officeDocument/2006/relationships/image" Target="../media/image240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Lightweight Deflectometer (LWD) Testing for Subgrade Construction Acceptance: INDOT’s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Peter J. Becker, PhD</a:t>
            </a:r>
          </a:p>
          <a:p>
            <a:r>
              <a:rPr lang="en-US" dirty="0"/>
              <a:t>Indiana Department of Transportation</a:t>
            </a:r>
          </a:p>
          <a:p>
            <a:r>
              <a:rPr lang="en-US" dirty="0"/>
              <a:t>Division of Research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3314474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LWD Test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066800"/>
            <a:ext cx="303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/>
              <a:t>Boussinesq’s</a:t>
            </a:r>
            <a:r>
              <a:rPr lang="en-US" sz="2000" b="1" u="sng" dirty="0"/>
              <a:t> solution: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25530" y="2110028"/>
            <a:ext cx="3444467" cy="2668964"/>
            <a:chOff x="725530" y="2110028"/>
            <a:chExt cx="3444467" cy="26689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919163" y="2309813"/>
              <a:ext cx="1162051" cy="11811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081214" y="2309813"/>
              <a:ext cx="189071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081214" y="2309812"/>
              <a:ext cx="0" cy="22002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3882739" y="211002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25530" y="338351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y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942509" y="440966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z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681163" y="2309812"/>
            <a:ext cx="1503957" cy="635855"/>
            <a:chOff x="1681163" y="2309812"/>
            <a:chExt cx="1503957" cy="635855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2752724" y="2309812"/>
              <a:ext cx="382191" cy="39528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681163" y="2702720"/>
              <a:ext cx="1071560" cy="2379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031640" y="257633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x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97862" y="231040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y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081215" y="2217305"/>
            <a:ext cx="671508" cy="491547"/>
            <a:chOff x="2081215" y="2217305"/>
            <a:chExt cx="671508" cy="491547"/>
          </a:xfrm>
        </p:grpSpPr>
        <p:cxnSp>
          <p:nvCxnSpPr>
            <p:cNvPr id="62" name="Straight Connector 61"/>
            <p:cNvCxnSpPr/>
            <p:nvPr/>
          </p:nvCxnSpPr>
          <p:spPr>
            <a:xfrm flipH="1" flipV="1">
              <a:off x="2081215" y="2300648"/>
              <a:ext cx="671508" cy="408204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326087" y="2217305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r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722245" y="2705100"/>
            <a:ext cx="274434" cy="838200"/>
            <a:chOff x="2722245" y="2705100"/>
            <a:chExt cx="274434" cy="8382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752725" y="2705100"/>
              <a:ext cx="2381" cy="83820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722245" y="2830026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z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101378" y="2985493"/>
            <a:ext cx="1392505" cy="1272182"/>
            <a:chOff x="2101378" y="2985493"/>
            <a:chExt cx="1392505" cy="1272182"/>
          </a:xfrm>
        </p:grpSpPr>
        <p:sp>
          <p:nvSpPr>
            <p:cNvPr id="77" name="TextBox 76"/>
            <p:cNvSpPr txBox="1"/>
            <p:nvPr/>
          </p:nvSpPr>
          <p:spPr>
            <a:xfrm>
              <a:off x="2478740" y="2985493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l-GR" dirty="0"/>
                <a:t>σ</a:t>
              </a:r>
              <a:r>
                <a:rPr lang="en-US" baseline="-25000" dirty="0"/>
                <a:t>z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462213" y="3157538"/>
              <a:ext cx="257175" cy="342900"/>
            </a:xfrm>
            <a:custGeom>
              <a:avLst/>
              <a:gdLst>
                <a:gd name="connsiteX0" fmla="*/ 0 w 257175"/>
                <a:gd name="connsiteY0" fmla="*/ 342900 h 342900"/>
                <a:gd name="connsiteX1" fmla="*/ 142875 w 257175"/>
                <a:gd name="connsiteY1" fmla="*/ 171450 h 342900"/>
                <a:gd name="connsiteX2" fmla="*/ 257175 w 257175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342900">
                  <a:moveTo>
                    <a:pt x="0" y="342900"/>
                  </a:moveTo>
                  <a:cubicBezTo>
                    <a:pt x="50006" y="285750"/>
                    <a:pt x="100012" y="228600"/>
                    <a:pt x="142875" y="171450"/>
                  </a:cubicBezTo>
                  <a:cubicBezTo>
                    <a:pt x="185738" y="114300"/>
                    <a:pt x="221456" y="57150"/>
                    <a:pt x="25717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2833688" y="3271838"/>
              <a:ext cx="357187" cy="495300"/>
            </a:xfrm>
            <a:custGeom>
              <a:avLst/>
              <a:gdLst>
                <a:gd name="connsiteX0" fmla="*/ 0 w 357187"/>
                <a:gd name="connsiteY0" fmla="*/ 495300 h 495300"/>
                <a:gd name="connsiteX1" fmla="*/ 190500 w 357187"/>
                <a:gd name="connsiteY1" fmla="*/ 304800 h 495300"/>
                <a:gd name="connsiteX2" fmla="*/ 357187 w 357187"/>
                <a:gd name="connsiteY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7187" h="495300">
                  <a:moveTo>
                    <a:pt x="0" y="495300"/>
                  </a:moveTo>
                  <a:cubicBezTo>
                    <a:pt x="65484" y="441325"/>
                    <a:pt x="130969" y="387350"/>
                    <a:pt x="190500" y="304800"/>
                  </a:cubicBezTo>
                  <a:cubicBezTo>
                    <a:pt x="250031" y="222250"/>
                    <a:pt x="344487" y="28575"/>
                    <a:pt x="357187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2828925" y="3795713"/>
              <a:ext cx="361950" cy="461962"/>
            </a:xfrm>
            <a:custGeom>
              <a:avLst/>
              <a:gdLst>
                <a:gd name="connsiteX0" fmla="*/ 0 w 361950"/>
                <a:gd name="connsiteY0" fmla="*/ 461962 h 461962"/>
                <a:gd name="connsiteX1" fmla="*/ 180975 w 361950"/>
                <a:gd name="connsiteY1" fmla="*/ 290512 h 461962"/>
                <a:gd name="connsiteX2" fmla="*/ 361950 w 361950"/>
                <a:gd name="connsiteY2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50" h="461962">
                  <a:moveTo>
                    <a:pt x="0" y="461962"/>
                  </a:moveTo>
                  <a:cubicBezTo>
                    <a:pt x="60325" y="414734"/>
                    <a:pt x="120650" y="367506"/>
                    <a:pt x="180975" y="290512"/>
                  </a:cubicBezTo>
                  <a:cubicBezTo>
                    <a:pt x="241300" y="213518"/>
                    <a:pt x="301625" y="106759"/>
                    <a:pt x="36195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>
              <a:stCxn id="37" idx="0"/>
            </p:cNvCxnSpPr>
            <p:nvPr/>
          </p:nvCxnSpPr>
          <p:spPr>
            <a:xfrm flipH="1">
              <a:off x="2827138" y="3767138"/>
              <a:ext cx="6550" cy="4905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2451495" y="3500438"/>
              <a:ext cx="6550" cy="4905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38" idx="0"/>
            </p:cNvCxnSpPr>
            <p:nvPr/>
          </p:nvCxnSpPr>
          <p:spPr>
            <a:xfrm>
              <a:off x="2458045" y="3990975"/>
              <a:ext cx="370880" cy="266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62808" y="3500438"/>
              <a:ext cx="370880" cy="266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719388" y="3152776"/>
              <a:ext cx="478037" cy="1166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38" idx="2"/>
            </p:cNvCxnSpPr>
            <p:nvPr/>
          </p:nvCxnSpPr>
          <p:spPr>
            <a:xfrm>
              <a:off x="3190875" y="3283744"/>
              <a:ext cx="0" cy="5119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2759274" y="3300413"/>
              <a:ext cx="1" cy="2743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033413" y="3636110"/>
              <a:ext cx="1787" cy="3467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2916434" y="3795713"/>
              <a:ext cx="291560" cy="16859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358936" y="3850481"/>
              <a:ext cx="245560" cy="2077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699375" y="3377098"/>
              <a:ext cx="231713" cy="1671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2101378" y="3888343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l-GR" dirty="0"/>
                <a:t>σ</a:t>
              </a:r>
              <a:r>
                <a:rPr lang="el-GR" baseline="-25000" dirty="0"/>
                <a:t>θ</a:t>
              </a:r>
              <a:endParaRPr lang="en-US" baseline="-250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136093" y="3779638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l-GR" dirty="0"/>
                <a:t>σ</a:t>
              </a:r>
              <a:r>
                <a:rPr lang="en-US" baseline="-25000" dirty="0"/>
                <a:t>r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76118" y="3179465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l-GR" dirty="0"/>
                <a:t>τ</a:t>
              </a:r>
              <a:r>
                <a:rPr lang="en-US" baseline="-25000" dirty="0" err="1"/>
                <a:t>zr</a:t>
              </a:r>
              <a:endParaRPr lang="en-US" baseline="-25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910471" y="3851811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l-GR" dirty="0"/>
                <a:t>τ</a:t>
              </a:r>
              <a:r>
                <a:rPr lang="en-US" baseline="-25000" dirty="0" err="1"/>
                <a:t>rz</a:t>
              </a:r>
              <a:endParaRPr lang="en-US" baseline="-25000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464255" y="1831806"/>
            <a:ext cx="2822887" cy="1567036"/>
            <a:chOff x="4467338" y="1950760"/>
            <a:chExt cx="2822887" cy="15670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4747286" y="2314792"/>
                  <a:ext cx="2542939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7286" y="2314792"/>
                  <a:ext cx="2542939" cy="51860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TextBox 112"/>
            <p:cNvSpPr txBox="1"/>
            <p:nvPr/>
          </p:nvSpPr>
          <p:spPr>
            <a:xfrm>
              <a:off x="4467338" y="1950760"/>
              <a:ext cx="2413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In Situ Vertical Strain: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117785" y="2933021"/>
              <a:ext cx="18674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1600" dirty="0">
                  <a:latin typeface="Calibri" panose="020F0502020204030204" pitchFamily="34" charset="0"/>
                </a:rPr>
                <a:t> </a:t>
              </a:r>
              <a:r>
                <a:rPr lang="en-US" sz="1600" dirty="0">
                  <a:ea typeface="Tahoma" panose="020B0604030504040204" pitchFamily="34" charset="0"/>
                  <a:cs typeface="Tahoma" panose="020B0604030504040204" pitchFamily="34" charset="0"/>
                </a:rPr>
                <a:t>is Poisson’s ratio</a:t>
              </a:r>
            </a:p>
            <a:p>
              <a:r>
                <a:rPr lang="en-US" sz="1600" dirty="0">
                  <a:ea typeface="Tahoma" panose="020B0604030504040204" pitchFamily="34" charset="0"/>
                  <a:cs typeface="Tahoma" panose="020B0604030504040204" pitchFamily="34" charset="0"/>
                </a:rPr>
                <a:t>(0.2 to 0.4 typical)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467338" y="1041750"/>
            <a:ext cx="4881291" cy="685623"/>
            <a:chOff x="4467338" y="1041750"/>
            <a:chExt cx="4881291" cy="685623"/>
          </a:xfrm>
        </p:grpSpPr>
        <p:sp>
          <p:nvSpPr>
            <p:cNvPr id="125" name="TextBox 124"/>
            <p:cNvSpPr txBox="1"/>
            <p:nvPr/>
          </p:nvSpPr>
          <p:spPr>
            <a:xfrm>
              <a:off x="4467338" y="1041750"/>
              <a:ext cx="1849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In Situ Stresses: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4498032" y="1445460"/>
                  <a:ext cx="15552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8032" y="1445460"/>
                  <a:ext cx="1555298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92" b="-3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6136256" y="1434541"/>
                  <a:ext cx="15552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256" y="1434541"/>
                  <a:ext cx="1555298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92" b="-3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7774480" y="1450374"/>
                  <a:ext cx="1574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4480" y="1450374"/>
                  <a:ext cx="1574149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86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3" name="Group 142"/>
          <p:cNvGrpSpPr/>
          <p:nvPr/>
        </p:nvGrpSpPr>
        <p:grpSpPr>
          <a:xfrm>
            <a:off x="4467338" y="3443940"/>
            <a:ext cx="3590502" cy="2320020"/>
            <a:chOff x="4467338" y="3443940"/>
            <a:chExt cx="3590502" cy="2320020"/>
          </a:xfrm>
        </p:grpSpPr>
        <p:grpSp>
          <p:nvGrpSpPr>
            <p:cNvPr id="138" name="Group 137"/>
            <p:cNvGrpSpPr/>
            <p:nvPr/>
          </p:nvGrpSpPr>
          <p:grpSpPr>
            <a:xfrm>
              <a:off x="4467338" y="3443940"/>
              <a:ext cx="3200941" cy="1887633"/>
              <a:chOff x="4467338" y="3443940"/>
              <a:chExt cx="3200941" cy="18876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4747286" y="3874033"/>
                    <a:ext cx="1388970" cy="5975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nary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8" name="TextBox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7286" y="3874033"/>
                    <a:ext cx="1388970" cy="59759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5" name="TextBox 114"/>
              <p:cNvSpPr txBox="1"/>
              <p:nvPr/>
            </p:nvSpPr>
            <p:spPr>
              <a:xfrm>
                <a:off x="4467338" y="3443940"/>
                <a:ext cx="3200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Vertical Deflection at Surface: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/>
                  <p:cNvSpPr txBox="1"/>
                  <p:nvPr/>
                </p:nvSpPr>
                <p:spPr>
                  <a:xfrm>
                    <a:off x="4747286" y="4728972"/>
                    <a:ext cx="1783116" cy="60260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6" name="TextBox 1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7286" y="4728972"/>
                    <a:ext cx="1783116" cy="60260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2" name="TextBox 141"/>
            <p:cNvSpPr txBox="1"/>
            <p:nvPr/>
          </p:nvSpPr>
          <p:spPr>
            <a:xfrm>
              <a:off x="5063238" y="5425406"/>
              <a:ext cx="29946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600" dirty="0"/>
                <a:t> is applied stress shape factor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8011238" y="2300648"/>
            <a:ext cx="3485284" cy="2726652"/>
            <a:chOff x="8561554" y="2679738"/>
            <a:chExt cx="3485284" cy="2726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/>
                <p:cNvSpPr txBox="1"/>
                <p:nvPr/>
              </p:nvSpPr>
              <p:spPr>
                <a:xfrm>
                  <a:off x="8926449" y="2705958"/>
                  <a:ext cx="2757100" cy="803553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𝐿𝑊𝐷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1" name="TextBox 1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6449" y="2705958"/>
                  <a:ext cx="2757100" cy="80355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5" name="TextBox 144"/>
            <p:cNvSpPr txBox="1"/>
            <p:nvPr/>
          </p:nvSpPr>
          <p:spPr>
            <a:xfrm>
              <a:off x="8695151" y="3521513"/>
              <a:ext cx="335168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/>
                <a:t> is elastic Modulus</a:t>
              </a:r>
            </a:p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dirty="0"/>
                <a:t> is applied force</a:t>
              </a:r>
            </a:p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dirty="0"/>
                <a:t> is loading plate radius</a:t>
              </a:r>
            </a:p>
            <a:p>
              <a:r>
                <a:rPr lang="el-GR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dirty="0"/>
                <a:t> is Poisson’s ratio</a:t>
              </a:r>
            </a:p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dirty="0"/>
                <a:t> is applied stress shape factor</a:t>
              </a:r>
            </a:p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dirty="0">
                  <a:latin typeface="Calibri" panose="020F0502020204030204" pitchFamily="34" charset="0"/>
                </a:rPr>
                <a:t> </a:t>
              </a:r>
              <a:r>
                <a:rPr lang="en-US" dirty="0"/>
                <a:t>is surface deflection</a:t>
              </a: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8561554" y="2679738"/>
              <a:ext cx="3485284" cy="27266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718441" y="1351473"/>
            <a:ext cx="600457" cy="943221"/>
            <a:chOff x="2696528" y="1252506"/>
            <a:chExt cx="600457" cy="943221"/>
          </a:xfrm>
        </p:grpSpPr>
        <p:sp>
          <p:nvSpPr>
            <p:cNvPr id="103" name="TextBox 102"/>
            <p:cNvSpPr txBox="1"/>
            <p:nvPr/>
          </p:nvSpPr>
          <p:spPr>
            <a:xfrm>
              <a:off x="2865187" y="1536739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 err="1"/>
                <a:t>F</a:t>
              </a:r>
              <a:r>
                <a:rPr lang="en-US" baseline="-25000" dirty="0" err="1"/>
                <a:t>o</a:t>
              </a:r>
              <a:endParaRPr lang="en-US" dirty="0"/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>
              <a:off x="3068384" y="1853647"/>
              <a:ext cx="1" cy="2468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2843442" y="1376632"/>
              <a:ext cx="0" cy="685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051637" y="1341115"/>
              <a:ext cx="0" cy="2926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2787013" y="1252506"/>
              <a:ext cx="342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i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 err="1"/>
                <a:t>r</a:t>
              </a:r>
              <a:r>
                <a:rPr lang="en-US" baseline="-25000" dirty="0" err="1"/>
                <a:t>o</a:t>
              </a:r>
              <a:endParaRPr lang="en-US" dirty="0"/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2696528" y="1487419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054189" y="1487419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47"/>
            <p:cNvSpPr/>
            <p:nvPr/>
          </p:nvSpPr>
          <p:spPr>
            <a:xfrm>
              <a:off x="2839785" y="2104287"/>
              <a:ext cx="457200" cy="91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62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2867637" y="4600138"/>
            <a:ext cx="1397249" cy="608838"/>
            <a:chOff x="6648450" y="3556637"/>
            <a:chExt cx="2743200" cy="1195324"/>
          </a:xfrm>
        </p:grpSpPr>
        <p:sp>
          <p:nvSpPr>
            <p:cNvPr id="136" name="Oval 135"/>
            <p:cNvSpPr/>
            <p:nvPr/>
          </p:nvSpPr>
          <p:spPr>
            <a:xfrm>
              <a:off x="7933182" y="3556637"/>
              <a:ext cx="173736" cy="173736"/>
            </a:xfrm>
            <a:prstGeom prst="ellipse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 Same Side Corner Rectangle 136"/>
            <p:cNvSpPr/>
            <p:nvPr/>
          </p:nvSpPr>
          <p:spPr>
            <a:xfrm>
              <a:off x="6870075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nip Same Side Corner Rectangle 137"/>
            <p:cNvSpPr/>
            <p:nvPr/>
          </p:nvSpPr>
          <p:spPr>
            <a:xfrm>
              <a:off x="6648450" y="4578225"/>
              <a:ext cx="2743200" cy="1737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nip Same Side Corner Rectangle 138"/>
            <p:cNvSpPr/>
            <p:nvPr/>
          </p:nvSpPr>
          <p:spPr>
            <a:xfrm>
              <a:off x="7553706" y="3993009"/>
              <a:ext cx="932688" cy="585216"/>
            </a:xfrm>
            <a:prstGeom prst="snip2SameRect">
              <a:avLst>
                <a:gd name="adj1" fmla="val 12022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nip Same Side Corner Rectangle 139"/>
            <p:cNvSpPr/>
            <p:nvPr/>
          </p:nvSpPr>
          <p:spPr>
            <a:xfrm>
              <a:off x="7727442" y="3645537"/>
              <a:ext cx="585216" cy="347472"/>
            </a:xfrm>
            <a:prstGeom prst="snip2SameRect">
              <a:avLst>
                <a:gd name="adj1" fmla="val 8254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 Same Side Corner Rectangle 140"/>
            <p:cNvSpPr/>
            <p:nvPr/>
          </p:nvSpPr>
          <p:spPr>
            <a:xfrm>
              <a:off x="8996289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7909423" y="4230753"/>
              <a:ext cx="228600" cy="173736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7854559" y="4303905"/>
              <a:ext cx="54864" cy="27432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7735115" y="3677255"/>
              <a:ext cx="56692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7563952" y="4065399"/>
              <a:ext cx="9144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6659078" y="4669855"/>
              <a:ext cx="2724912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892834" y="1542988"/>
            <a:ext cx="1397249" cy="608838"/>
            <a:chOff x="6648450" y="3556637"/>
            <a:chExt cx="2743200" cy="1195324"/>
          </a:xfrm>
        </p:grpSpPr>
        <p:sp>
          <p:nvSpPr>
            <p:cNvPr id="52" name="Oval 51"/>
            <p:cNvSpPr/>
            <p:nvPr/>
          </p:nvSpPr>
          <p:spPr>
            <a:xfrm>
              <a:off x="7933182" y="3556637"/>
              <a:ext cx="173736" cy="173736"/>
            </a:xfrm>
            <a:prstGeom prst="ellipse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 Same Side Corner Rectangle 52"/>
            <p:cNvSpPr/>
            <p:nvPr/>
          </p:nvSpPr>
          <p:spPr>
            <a:xfrm>
              <a:off x="6870075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nip Same Side Corner Rectangle 53"/>
            <p:cNvSpPr/>
            <p:nvPr/>
          </p:nvSpPr>
          <p:spPr>
            <a:xfrm>
              <a:off x="6648450" y="4578225"/>
              <a:ext cx="2743200" cy="1737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nip Same Side Corner Rectangle 54"/>
            <p:cNvSpPr/>
            <p:nvPr/>
          </p:nvSpPr>
          <p:spPr>
            <a:xfrm>
              <a:off x="7553706" y="3993009"/>
              <a:ext cx="932688" cy="585216"/>
            </a:xfrm>
            <a:prstGeom prst="snip2SameRect">
              <a:avLst>
                <a:gd name="adj1" fmla="val 12022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nip Same Side Corner Rectangle 55"/>
            <p:cNvSpPr/>
            <p:nvPr/>
          </p:nvSpPr>
          <p:spPr>
            <a:xfrm>
              <a:off x="7727442" y="3645537"/>
              <a:ext cx="585216" cy="347472"/>
            </a:xfrm>
            <a:prstGeom prst="snip2SameRect">
              <a:avLst>
                <a:gd name="adj1" fmla="val 8254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 Same Side Corner Rectangle 56"/>
            <p:cNvSpPr/>
            <p:nvPr/>
          </p:nvSpPr>
          <p:spPr>
            <a:xfrm>
              <a:off x="8996289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7909423" y="4230753"/>
              <a:ext cx="228600" cy="173736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7854559" y="4303905"/>
              <a:ext cx="54864" cy="27432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7735115" y="3677255"/>
              <a:ext cx="56692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563952" y="4065399"/>
              <a:ext cx="9144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659078" y="4669855"/>
              <a:ext cx="2724912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Applied Stress Shape Factor (k)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98264" y="2155963"/>
            <a:ext cx="4114800" cy="948625"/>
            <a:chOff x="857250" y="2705100"/>
            <a:chExt cx="4114800" cy="457200"/>
          </a:xfrm>
        </p:grpSpPr>
        <p:sp>
          <p:nvSpPr>
            <p:cNvPr id="6" name="Rectangle 5"/>
            <p:cNvSpPr/>
            <p:nvPr/>
          </p:nvSpPr>
          <p:spPr>
            <a:xfrm>
              <a:off x="857250" y="2705100"/>
              <a:ext cx="4114800" cy="457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2B48C"/>
                </a:gs>
                <a:gs pos="83000">
                  <a:srgbClr val="D2B48C"/>
                </a:gs>
                <a:gs pos="100000">
                  <a:srgbClr val="D2B48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57250" y="2705100"/>
              <a:ext cx="411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905659" y="1280072"/>
            <a:ext cx="1371600" cy="868152"/>
            <a:chOff x="2090738" y="4161048"/>
            <a:chExt cx="1371600" cy="86815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2090738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462338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776538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438210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124010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264474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950274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622615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93174" y="4572000"/>
              <a:ext cx="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090738" y="4581526"/>
              <a:ext cx="1371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656642" y="4161048"/>
                  <a:ext cx="30367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42" y="4161048"/>
                  <a:ext cx="303673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8000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1498264" y="5216238"/>
            <a:ext cx="4114800" cy="948625"/>
            <a:chOff x="857250" y="2705100"/>
            <a:chExt cx="4114800" cy="457200"/>
          </a:xfrm>
        </p:grpSpPr>
        <p:sp>
          <p:nvSpPr>
            <p:cNvPr id="36" name="Rectangle 35"/>
            <p:cNvSpPr/>
            <p:nvPr/>
          </p:nvSpPr>
          <p:spPr>
            <a:xfrm>
              <a:off x="857250" y="2705100"/>
              <a:ext cx="4114800" cy="457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2B48C"/>
                </a:gs>
                <a:gs pos="83000">
                  <a:srgbClr val="D2B48C"/>
                </a:gs>
                <a:gs pos="100000">
                  <a:srgbClr val="D2B48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7250" y="2705100"/>
              <a:ext cx="411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8" name="Chart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499825"/>
              </p:ext>
            </p:extLst>
          </p:nvPr>
        </p:nvGraphicFramePr>
        <p:xfrm>
          <a:off x="1248564" y="1969119"/>
          <a:ext cx="4889247" cy="864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3523506" y="1862122"/>
            <a:ext cx="2689425" cy="1048224"/>
            <a:chOff x="2826067" y="2446750"/>
            <a:chExt cx="2689425" cy="1048224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826067" y="3220654"/>
              <a:ext cx="268942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966852" y="2724912"/>
              <a:ext cx="5486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5065483" y="2770171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5241172" y="2446750"/>
              <a:ext cx="0" cy="274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5241172" y="3220654"/>
              <a:ext cx="0" cy="274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291241" y="2130586"/>
            <a:ext cx="743049" cy="773904"/>
            <a:chOff x="3622139" y="2721070"/>
            <a:chExt cx="743049" cy="773904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3622139" y="2992054"/>
              <a:ext cx="73152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3662752" y="2919856"/>
              <a:ext cx="7024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≈0.4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4009371" y="2721070"/>
              <a:ext cx="0" cy="274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4009371" y="3220654"/>
              <a:ext cx="0" cy="274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1498264" y="938535"/>
            <a:ext cx="299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Uniform Stress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5507557" y="1291729"/>
                <a:ext cx="635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557" y="1291729"/>
                <a:ext cx="63511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7619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/>
          <p:cNvGrpSpPr/>
          <p:nvPr/>
        </p:nvGrpSpPr>
        <p:grpSpPr>
          <a:xfrm>
            <a:off x="6378402" y="1889811"/>
            <a:ext cx="1397249" cy="608838"/>
            <a:chOff x="6648450" y="3556637"/>
            <a:chExt cx="2743200" cy="1195324"/>
          </a:xfrm>
        </p:grpSpPr>
        <p:sp>
          <p:nvSpPr>
            <p:cNvPr id="65" name="Oval 64"/>
            <p:cNvSpPr/>
            <p:nvPr/>
          </p:nvSpPr>
          <p:spPr>
            <a:xfrm>
              <a:off x="7933182" y="3556637"/>
              <a:ext cx="173736" cy="173736"/>
            </a:xfrm>
            <a:prstGeom prst="ellipse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 Same Side Corner Rectangle 65"/>
            <p:cNvSpPr/>
            <p:nvPr/>
          </p:nvSpPr>
          <p:spPr>
            <a:xfrm>
              <a:off x="6870075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nip Same Side Corner Rectangle 66"/>
            <p:cNvSpPr/>
            <p:nvPr/>
          </p:nvSpPr>
          <p:spPr>
            <a:xfrm>
              <a:off x="6648450" y="4578225"/>
              <a:ext cx="2743200" cy="1737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nip Same Side Corner Rectangle 67"/>
            <p:cNvSpPr/>
            <p:nvPr/>
          </p:nvSpPr>
          <p:spPr>
            <a:xfrm>
              <a:off x="7553706" y="3993009"/>
              <a:ext cx="932688" cy="585216"/>
            </a:xfrm>
            <a:prstGeom prst="snip2SameRect">
              <a:avLst>
                <a:gd name="adj1" fmla="val 12022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nip Same Side Corner Rectangle 68"/>
            <p:cNvSpPr/>
            <p:nvPr/>
          </p:nvSpPr>
          <p:spPr>
            <a:xfrm>
              <a:off x="7727442" y="3645537"/>
              <a:ext cx="585216" cy="347472"/>
            </a:xfrm>
            <a:prstGeom prst="snip2SameRect">
              <a:avLst>
                <a:gd name="adj1" fmla="val 8254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 Same Side Corner Rectangle 69"/>
            <p:cNvSpPr/>
            <p:nvPr/>
          </p:nvSpPr>
          <p:spPr>
            <a:xfrm>
              <a:off x="8996289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7909423" y="4230753"/>
              <a:ext cx="228600" cy="173736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7854559" y="4303905"/>
              <a:ext cx="54864" cy="27432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7735115" y="3677255"/>
              <a:ext cx="56692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563952" y="4065399"/>
              <a:ext cx="9144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659078" y="4669855"/>
              <a:ext cx="2724912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ight Arrow 75"/>
          <p:cNvSpPr/>
          <p:nvPr/>
        </p:nvSpPr>
        <p:spPr>
          <a:xfrm>
            <a:off x="7816748" y="2056863"/>
            <a:ext cx="398987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7"/>
          <a:srcRect l="31120" t="34028" r="34392" b="38472"/>
          <a:stretch/>
        </p:blipFill>
        <p:spPr>
          <a:xfrm>
            <a:off x="8314828" y="1930595"/>
            <a:ext cx="1518458" cy="73152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1431872" y="3365417"/>
            <a:ext cx="385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Inverse-Parabolic Stress Distribution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2893265" y="3438034"/>
            <a:ext cx="4392360" cy="1778203"/>
            <a:chOff x="2208847" y="3969228"/>
            <a:chExt cx="4392360" cy="1778203"/>
          </a:xfrm>
        </p:grpSpPr>
        <p:grpSp>
          <p:nvGrpSpPr>
            <p:cNvPr id="94" name="Group 93"/>
            <p:cNvGrpSpPr/>
            <p:nvPr/>
          </p:nvGrpSpPr>
          <p:grpSpPr>
            <a:xfrm>
              <a:off x="2208847" y="3969228"/>
              <a:ext cx="4392360" cy="1778203"/>
              <a:chOff x="2208847" y="3969228"/>
              <a:chExt cx="4392360" cy="17782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2208847" y="3969228"/>
                <a:ext cx="1363028" cy="1778203"/>
                <a:chOff x="2217419" y="3567206"/>
                <a:chExt cx="1363028" cy="1778203"/>
              </a:xfrm>
            </p:grpSpPr>
            <p:cxnSp>
              <p:nvCxnSpPr>
                <p:cNvPr id="98" name="Straight Connector 97"/>
                <p:cNvCxnSpPr/>
                <p:nvPr/>
              </p:nvCxnSpPr>
              <p:spPr>
                <a:xfrm>
                  <a:off x="2217419" y="3972444"/>
                  <a:ext cx="0" cy="13716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3580447" y="3972444"/>
                  <a:ext cx="0" cy="13716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Arc 99"/>
                <p:cNvSpPr/>
                <p:nvPr/>
              </p:nvSpPr>
              <p:spPr>
                <a:xfrm rot="5400000">
                  <a:off x="2134367" y="3650312"/>
                  <a:ext cx="1528668" cy="1362456"/>
                </a:xfrm>
                <a:prstGeom prst="arc">
                  <a:avLst>
                    <a:gd name="adj1" fmla="val 16200000"/>
                    <a:gd name="adj2" fmla="val 5439227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387346" y="4832869"/>
                  <a:ext cx="0" cy="5120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16046" y="4831980"/>
                  <a:ext cx="0" cy="5120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2561082" y="4997736"/>
                  <a:ext cx="0" cy="34747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2745487" y="5075726"/>
                  <a:ext cx="0" cy="2651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2899409" y="5088012"/>
                  <a:ext cx="0" cy="256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3073146" y="5066201"/>
                  <a:ext cx="0" cy="27432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3246882" y="4988793"/>
                  <a:ext cx="0" cy="3566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4214593" y="4219545"/>
                    <a:ext cx="2386614" cy="6348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0" name="TextBox 10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4593" y="4219545"/>
                    <a:ext cx="2386614" cy="63485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/>
                <p:cNvSpPr/>
                <p:nvPr/>
              </p:nvSpPr>
              <p:spPr>
                <a:xfrm>
                  <a:off x="2561082" y="4957745"/>
                  <a:ext cx="7940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1082" y="4957745"/>
                  <a:ext cx="794000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08" name="Chart 10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641295"/>
              </p:ext>
            </p:extLst>
          </p:nvPr>
        </p:nvGraphicFramePr>
        <p:xfrm>
          <a:off x="723817" y="4904450"/>
          <a:ext cx="4889247" cy="864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5455253" y="4474601"/>
                <a:ext cx="648062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253" y="4474601"/>
                <a:ext cx="648062" cy="47064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0" name="Group 109"/>
          <p:cNvGrpSpPr/>
          <p:nvPr/>
        </p:nvGrpSpPr>
        <p:grpSpPr>
          <a:xfrm>
            <a:off x="5829814" y="5194621"/>
            <a:ext cx="1397249" cy="608838"/>
            <a:chOff x="6648450" y="3556637"/>
            <a:chExt cx="2743200" cy="1195324"/>
          </a:xfrm>
        </p:grpSpPr>
        <p:sp>
          <p:nvSpPr>
            <p:cNvPr id="111" name="Oval 110"/>
            <p:cNvSpPr/>
            <p:nvPr/>
          </p:nvSpPr>
          <p:spPr>
            <a:xfrm>
              <a:off x="7933182" y="3556637"/>
              <a:ext cx="173736" cy="173736"/>
            </a:xfrm>
            <a:prstGeom prst="ellipse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 Same Side Corner Rectangle 111"/>
            <p:cNvSpPr/>
            <p:nvPr/>
          </p:nvSpPr>
          <p:spPr>
            <a:xfrm>
              <a:off x="6870075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nip Same Side Corner Rectangle 112"/>
            <p:cNvSpPr/>
            <p:nvPr/>
          </p:nvSpPr>
          <p:spPr>
            <a:xfrm>
              <a:off x="6648450" y="4578225"/>
              <a:ext cx="2743200" cy="1737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nip Same Side Corner Rectangle 113"/>
            <p:cNvSpPr/>
            <p:nvPr/>
          </p:nvSpPr>
          <p:spPr>
            <a:xfrm>
              <a:off x="7553706" y="3993009"/>
              <a:ext cx="932688" cy="585216"/>
            </a:xfrm>
            <a:prstGeom prst="snip2SameRect">
              <a:avLst>
                <a:gd name="adj1" fmla="val 12022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nip Same Side Corner Rectangle 114"/>
            <p:cNvSpPr/>
            <p:nvPr/>
          </p:nvSpPr>
          <p:spPr>
            <a:xfrm>
              <a:off x="7727442" y="3645537"/>
              <a:ext cx="585216" cy="347472"/>
            </a:xfrm>
            <a:prstGeom prst="snip2SameRect">
              <a:avLst>
                <a:gd name="adj1" fmla="val 8254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 Same Side Corner Rectangle 115"/>
            <p:cNvSpPr/>
            <p:nvPr/>
          </p:nvSpPr>
          <p:spPr>
            <a:xfrm>
              <a:off x="8996289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909423" y="4230753"/>
              <a:ext cx="228600" cy="173736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7854559" y="4303905"/>
              <a:ext cx="54864" cy="27432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7735115" y="3677255"/>
              <a:ext cx="56692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563952" y="4065399"/>
              <a:ext cx="9144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6659078" y="4669855"/>
              <a:ext cx="2724912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Right Arrow 121"/>
          <p:cNvSpPr/>
          <p:nvPr/>
        </p:nvSpPr>
        <p:spPr>
          <a:xfrm>
            <a:off x="7409119" y="5302341"/>
            <a:ext cx="398987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/>
          <p:cNvGrpSpPr/>
          <p:nvPr/>
        </p:nvGrpSpPr>
        <p:grpSpPr>
          <a:xfrm>
            <a:off x="7952439" y="5178202"/>
            <a:ext cx="1397249" cy="608838"/>
            <a:chOff x="6648450" y="3556637"/>
            <a:chExt cx="2743200" cy="1195324"/>
          </a:xfrm>
        </p:grpSpPr>
        <p:sp>
          <p:nvSpPr>
            <p:cNvPr id="124" name="Oval 123"/>
            <p:cNvSpPr/>
            <p:nvPr/>
          </p:nvSpPr>
          <p:spPr>
            <a:xfrm>
              <a:off x="7933182" y="3556637"/>
              <a:ext cx="173736" cy="173736"/>
            </a:xfrm>
            <a:prstGeom prst="ellipse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 Same Side Corner Rectangle 124"/>
            <p:cNvSpPr/>
            <p:nvPr/>
          </p:nvSpPr>
          <p:spPr>
            <a:xfrm>
              <a:off x="6870075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nip Same Side Corner Rectangle 125"/>
            <p:cNvSpPr/>
            <p:nvPr/>
          </p:nvSpPr>
          <p:spPr>
            <a:xfrm>
              <a:off x="6648450" y="4578225"/>
              <a:ext cx="2743200" cy="1737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nip Same Side Corner Rectangle 126"/>
            <p:cNvSpPr/>
            <p:nvPr/>
          </p:nvSpPr>
          <p:spPr>
            <a:xfrm>
              <a:off x="7553706" y="3993009"/>
              <a:ext cx="932688" cy="585216"/>
            </a:xfrm>
            <a:prstGeom prst="snip2SameRect">
              <a:avLst>
                <a:gd name="adj1" fmla="val 12022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nip Same Side Corner Rectangle 127"/>
            <p:cNvSpPr/>
            <p:nvPr/>
          </p:nvSpPr>
          <p:spPr>
            <a:xfrm>
              <a:off x="7727442" y="3645537"/>
              <a:ext cx="585216" cy="347472"/>
            </a:xfrm>
            <a:prstGeom prst="snip2SameRect">
              <a:avLst>
                <a:gd name="adj1" fmla="val 8254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 Same Side Corner Rectangle 128"/>
            <p:cNvSpPr/>
            <p:nvPr/>
          </p:nvSpPr>
          <p:spPr>
            <a:xfrm>
              <a:off x="8996289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7909423" y="4230753"/>
              <a:ext cx="228600" cy="173736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7854559" y="4303905"/>
              <a:ext cx="54864" cy="27432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7735115" y="3677255"/>
              <a:ext cx="56692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7563952" y="4065399"/>
              <a:ext cx="9144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6659078" y="4669855"/>
              <a:ext cx="2724912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8884500" y="3195385"/>
                <a:ext cx="2757100" cy="80355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𝐿𝑊𝐷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4500" y="3195385"/>
                <a:ext cx="2757100" cy="80355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/>
              <p:cNvSpPr/>
              <p:nvPr/>
            </p:nvSpPr>
            <p:spPr>
              <a:xfrm>
                <a:off x="9308623" y="3951455"/>
                <a:ext cx="1049326" cy="719941"/>
              </a:xfrm>
              <a:prstGeom prst="rect">
                <a:avLst/>
              </a:prstGeom>
              <a:ln w="28575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8" name="Rectangle 1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8623" y="3951455"/>
                <a:ext cx="1049326" cy="71994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193495" y="3561930"/>
            <a:ext cx="1187630" cy="1207952"/>
            <a:chOff x="193495" y="3561930"/>
            <a:chExt cx="1187630" cy="1207952"/>
          </a:xfrm>
        </p:grpSpPr>
        <p:sp>
          <p:nvSpPr>
            <p:cNvPr id="149" name="TextBox 148"/>
            <p:cNvSpPr txBox="1"/>
            <p:nvPr/>
          </p:nvSpPr>
          <p:spPr>
            <a:xfrm>
              <a:off x="193495" y="4246662"/>
              <a:ext cx="1123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Better Assumption</a:t>
              </a:r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357895" y="3561930"/>
              <a:ext cx="1023230" cy="752895"/>
            </a:xfrm>
            <a:custGeom>
              <a:avLst/>
              <a:gdLst>
                <a:gd name="connsiteX0" fmla="*/ 127880 w 1023230"/>
                <a:gd name="connsiteY0" fmla="*/ 752895 h 752895"/>
                <a:gd name="connsiteX1" fmla="*/ 4055 w 1023230"/>
                <a:gd name="connsiteY1" fmla="*/ 533820 h 752895"/>
                <a:gd name="connsiteX2" fmla="*/ 261230 w 1023230"/>
                <a:gd name="connsiteY2" fmla="*/ 86145 h 752895"/>
                <a:gd name="connsiteX3" fmla="*/ 1023230 w 1023230"/>
                <a:gd name="connsiteY3" fmla="*/ 420 h 75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230" h="752895">
                  <a:moveTo>
                    <a:pt x="127880" y="752895"/>
                  </a:moveTo>
                  <a:cubicBezTo>
                    <a:pt x="54855" y="698920"/>
                    <a:pt x="-18170" y="644945"/>
                    <a:pt x="4055" y="533820"/>
                  </a:cubicBezTo>
                  <a:cubicBezTo>
                    <a:pt x="26280" y="422695"/>
                    <a:pt x="91367" y="175045"/>
                    <a:pt x="261230" y="86145"/>
                  </a:cubicBezTo>
                  <a:cubicBezTo>
                    <a:pt x="431093" y="-2755"/>
                    <a:pt x="727161" y="-1168"/>
                    <a:pt x="1023230" y="4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Rectangle 151"/>
          <p:cNvSpPr/>
          <p:nvPr/>
        </p:nvSpPr>
        <p:spPr>
          <a:xfrm>
            <a:off x="8566770" y="3104587"/>
            <a:ext cx="3339479" cy="16912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WD Slow-mo 01_Medium">
            <a:hlinkClick r:id="" action="ppaction://media"/>
            <a:extLst>
              <a:ext uri="{FF2B5EF4-FFF2-40B4-BE49-F238E27FC236}">
                <a16:creationId xmlns:a16="http://schemas.microsoft.com/office/drawing/2014/main" id="{348E090B-1D2C-4350-9C0A-778976BA0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177" y="938535"/>
            <a:ext cx="10078817" cy="56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5)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Graphic spid="38" grpId="0">
        <p:bldAsOne/>
      </p:bldGraphic>
      <p:bldP spid="50" grpId="0"/>
      <p:bldP spid="63" grpId="0"/>
      <p:bldP spid="76" grpId="0" animBg="1"/>
      <p:bldP spid="92" grpId="0"/>
      <p:bldGraphic spid="108" grpId="0">
        <p:bldAsOne/>
      </p:bldGraphic>
      <p:bldP spid="109" grpId="0"/>
      <p:bldP spid="122" grpId="0" animBg="1"/>
      <p:bldP spid="147" grpId="0"/>
      <p:bldP spid="148" grpId="0"/>
      <p:bldP spid="1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704088" y="1056640"/>
          <a:ext cx="8260080" cy="527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LWD Elastic Modulus</a:t>
            </a:r>
          </a:p>
        </p:txBody>
      </p:sp>
    </p:spTree>
    <p:extLst>
      <p:ext uri="{BB962C8B-B14F-4D97-AF65-F5344CB8AC3E}">
        <p14:creationId xmlns:p14="http://schemas.microsoft.com/office/powerpoint/2010/main" val="2895977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LWD Measurement Influence Depth (MID)</a:t>
            </a:r>
          </a:p>
        </p:txBody>
      </p:sp>
      <p:grpSp>
        <p:nvGrpSpPr>
          <p:cNvPr id="213" name="Group 212"/>
          <p:cNvGrpSpPr/>
          <p:nvPr/>
        </p:nvGrpSpPr>
        <p:grpSpPr>
          <a:xfrm>
            <a:off x="2802141" y="1002282"/>
            <a:ext cx="924063" cy="3314101"/>
            <a:chOff x="1538629" y="-4923135"/>
            <a:chExt cx="2743200" cy="9838343"/>
          </a:xfrm>
        </p:grpSpPr>
        <p:grpSp>
          <p:nvGrpSpPr>
            <p:cNvPr id="201" name="Group 200"/>
            <p:cNvGrpSpPr/>
            <p:nvPr/>
          </p:nvGrpSpPr>
          <p:grpSpPr>
            <a:xfrm>
              <a:off x="1538629" y="3719884"/>
              <a:ext cx="2743200" cy="1195324"/>
              <a:chOff x="6648450" y="3556637"/>
              <a:chExt cx="2743200" cy="1195324"/>
            </a:xfrm>
          </p:grpSpPr>
          <p:sp>
            <p:nvSpPr>
              <p:cNvPr id="202" name="Oval 201"/>
              <p:cNvSpPr/>
              <p:nvPr/>
            </p:nvSpPr>
            <p:spPr>
              <a:xfrm>
                <a:off x="7933182" y="3556637"/>
                <a:ext cx="173736" cy="173736"/>
              </a:xfrm>
              <a:prstGeom prst="ellipse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ound Same Side Corner Rectangle 202"/>
              <p:cNvSpPr/>
              <p:nvPr/>
            </p:nvSpPr>
            <p:spPr>
              <a:xfrm>
                <a:off x="6870075" y="3993009"/>
                <a:ext cx="173736" cy="5852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Snip Same Side Corner Rectangle 203"/>
              <p:cNvSpPr/>
              <p:nvPr/>
            </p:nvSpPr>
            <p:spPr>
              <a:xfrm>
                <a:off x="6648450" y="4578225"/>
                <a:ext cx="2743200" cy="17373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Snip Same Side Corner Rectangle 204"/>
              <p:cNvSpPr/>
              <p:nvPr/>
            </p:nvSpPr>
            <p:spPr>
              <a:xfrm>
                <a:off x="7553706" y="3993009"/>
                <a:ext cx="932688" cy="585216"/>
              </a:xfrm>
              <a:prstGeom prst="snip2SameRect">
                <a:avLst>
                  <a:gd name="adj1" fmla="val 12022"/>
                  <a:gd name="adj2" fmla="val 0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Snip Same Side Corner Rectangle 205"/>
              <p:cNvSpPr/>
              <p:nvPr/>
            </p:nvSpPr>
            <p:spPr>
              <a:xfrm>
                <a:off x="7727442" y="3645537"/>
                <a:ext cx="585216" cy="347472"/>
              </a:xfrm>
              <a:prstGeom prst="snip2SameRect">
                <a:avLst>
                  <a:gd name="adj1" fmla="val 8254"/>
                  <a:gd name="adj2" fmla="val 0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ound Same Side Corner Rectangle 206"/>
              <p:cNvSpPr/>
              <p:nvPr/>
            </p:nvSpPr>
            <p:spPr>
              <a:xfrm>
                <a:off x="8996289" y="3993009"/>
                <a:ext cx="173736" cy="5852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>
                <a:off x="7909423" y="4230753"/>
                <a:ext cx="228600" cy="173736"/>
              </a:xfrm>
              <a:prstGeom prst="roundRect">
                <a:avLst>
                  <a:gd name="adj" fmla="val 50000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>
                <a:off x="7854559" y="4303905"/>
                <a:ext cx="54864" cy="27432"/>
              </a:xfrm>
              <a:prstGeom prst="roundRect">
                <a:avLst>
                  <a:gd name="adj" fmla="val 50000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0" name="Straight Connector 209"/>
              <p:cNvCxnSpPr/>
              <p:nvPr/>
            </p:nvCxnSpPr>
            <p:spPr>
              <a:xfrm>
                <a:off x="7735115" y="3677255"/>
                <a:ext cx="566928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7563952" y="4065399"/>
                <a:ext cx="914400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6659078" y="4669855"/>
                <a:ext cx="2724912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/>
            <p:cNvGrpSpPr/>
            <p:nvPr/>
          </p:nvGrpSpPr>
          <p:grpSpPr>
            <a:xfrm>
              <a:off x="2282229" y="-4923135"/>
              <a:ext cx="1097181" cy="9068566"/>
              <a:chOff x="9078061" y="-2228828"/>
              <a:chExt cx="1097181" cy="9068566"/>
            </a:xfrm>
          </p:grpSpPr>
          <p:sp>
            <p:nvSpPr>
              <p:cNvPr id="168" name="Rectangle 167"/>
              <p:cNvSpPr/>
              <p:nvPr/>
            </p:nvSpPr>
            <p:spPr>
              <a:xfrm>
                <a:off x="9605477" y="-957649"/>
                <a:ext cx="201168" cy="6592824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9251651" y="5635901"/>
                <a:ext cx="923591" cy="1203837"/>
                <a:chOff x="9209927" y="4336843"/>
                <a:chExt cx="923591" cy="1203837"/>
              </a:xfrm>
            </p:grpSpPr>
            <p:sp>
              <p:nvSpPr>
                <p:cNvPr id="189" name="Rectangle 188"/>
                <p:cNvSpPr/>
                <p:nvPr/>
              </p:nvSpPr>
              <p:spPr>
                <a:xfrm>
                  <a:off x="9257429" y="5248072"/>
                  <a:ext cx="813816" cy="292608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rapezoid 189"/>
                <p:cNvSpPr/>
                <p:nvPr/>
              </p:nvSpPr>
              <p:spPr>
                <a:xfrm>
                  <a:off x="9209929" y="5109343"/>
                  <a:ext cx="923589" cy="93007"/>
                </a:xfrm>
                <a:prstGeom prst="trapezoid">
                  <a:avLst>
                    <a:gd name="adj" fmla="val 106930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9310535" y="5054478"/>
                  <a:ext cx="722376" cy="54864"/>
                </a:xfrm>
                <a:prstGeom prst="rect">
                  <a:avLst/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rapezoid 191"/>
                <p:cNvSpPr/>
                <p:nvPr/>
              </p:nvSpPr>
              <p:spPr>
                <a:xfrm rot="10800000">
                  <a:off x="9209927" y="5202350"/>
                  <a:ext cx="923589" cy="45720"/>
                </a:xfrm>
                <a:prstGeom prst="trapezoid">
                  <a:avLst>
                    <a:gd name="adj" fmla="val 182215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Trapezoid 192"/>
                <p:cNvSpPr>
                  <a:spLocks noChangeAspect="1"/>
                </p:cNvSpPr>
                <p:nvPr/>
              </p:nvSpPr>
              <p:spPr>
                <a:xfrm rot="10800000">
                  <a:off x="9209972" y="5010210"/>
                  <a:ext cx="923544" cy="45720"/>
                </a:xfrm>
                <a:prstGeom prst="trapezoid">
                  <a:avLst>
                    <a:gd name="adj" fmla="val 215451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rapezoid 193"/>
                <p:cNvSpPr>
                  <a:spLocks noChangeAspect="1"/>
                </p:cNvSpPr>
                <p:nvPr/>
              </p:nvSpPr>
              <p:spPr>
                <a:xfrm>
                  <a:off x="9209972" y="4963038"/>
                  <a:ext cx="923544" cy="45720"/>
                </a:xfrm>
                <a:prstGeom prst="trapezoid">
                  <a:avLst>
                    <a:gd name="adj" fmla="val 215451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9310535" y="4908900"/>
                  <a:ext cx="722376" cy="54864"/>
                </a:xfrm>
                <a:prstGeom prst="rect">
                  <a:avLst/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Trapezoid 195"/>
                <p:cNvSpPr>
                  <a:spLocks noChangeAspect="1"/>
                </p:cNvSpPr>
                <p:nvPr/>
              </p:nvSpPr>
              <p:spPr>
                <a:xfrm rot="10800000">
                  <a:off x="9209927" y="4809791"/>
                  <a:ext cx="923544" cy="97658"/>
                </a:xfrm>
                <a:prstGeom prst="trapezoid">
                  <a:avLst>
                    <a:gd name="adj" fmla="val 105725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Trapezoid 196"/>
                <p:cNvSpPr>
                  <a:spLocks noChangeAspect="1"/>
                </p:cNvSpPr>
                <p:nvPr/>
              </p:nvSpPr>
              <p:spPr>
                <a:xfrm>
                  <a:off x="9209927" y="4707030"/>
                  <a:ext cx="923544" cy="101309"/>
                </a:xfrm>
                <a:prstGeom prst="trapezoid">
                  <a:avLst>
                    <a:gd name="adj" fmla="val 100277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Trapezoid 197"/>
                <p:cNvSpPr>
                  <a:spLocks noChangeAspect="1"/>
                </p:cNvSpPr>
                <p:nvPr/>
              </p:nvSpPr>
              <p:spPr>
                <a:xfrm rot="10800000">
                  <a:off x="9297743" y="4469056"/>
                  <a:ext cx="747911" cy="236523"/>
                </a:xfrm>
                <a:prstGeom prst="trapezoid">
                  <a:avLst>
                    <a:gd name="adj" fmla="val 8068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9297743" y="4376047"/>
                  <a:ext cx="747911" cy="98306"/>
                </a:xfrm>
                <a:prstGeom prst="rect">
                  <a:avLst/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9297743" y="4336843"/>
                  <a:ext cx="747911" cy="36576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/>
              <p:cNvGrpSpPr/>
              <p:nvPr/>
            </p:nvGrpSpPr>
            <p:grpSpPr>
              <a:xfrm>
                <a:off x="9567118" y="5292313"/>
                <a:ext cx="292608" cy="342862"/>
                <a:chOff x="9899350" y="3563786"/>
                <a:chExt cx="292608" cy="342862"/>
              </a:xfrm>
            </p:grpSpPr>
            <p:sp>
              <p:nvSpPr>
                <p:cNvPr id="182" name="Rectangle 181"/>
                <p:cNvSpPr/>
                <p:nvPr/>
              </p:nvSpPr>
              <p:spPr>
                <a:xfrm>
                  <a:off x="9899350" y="3762235"/>
                  <a:ext cx="292608" cy="118872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10045654" y="3762235"/>
                  <a:ext cx="0" cy="118872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Rectangle 183"/>
                <p:cNvSpPr/>
                <p:nvPr/>
              </p:nvSpPr>
              <p:spPr>
                <a:xfrm>
                  <a:off x="9899350" y="3879216"/>
                  <a:ext cx="292608" cy="27432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9899350" y="3736694"/>
                  <a:ext cx="292608" cy="27432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9913066" y="3645437"/>
                  <a:ext cx="265176" cy="91440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9899350" y="3620218"/>
                  <a:ext cx="292608" cy="27432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Trapezoid 187"/>
                <p:cNvSpPr/>
                <p:nvPr/>
              </p:nvSpPr>
              <p:spPr>
                <a:xfrm>
                  <a:off x="9899350" y="3563786"/>
                  <a:ext cx="292608" cy="54864"/>
                </a:xfrm>
                <a:prstGeom prst="trapezoid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1" name="Pie 170"/>
              <p:cNvSpPr>
                <a:spLocks noChangeAspect="1"/>
              </p:cNvSpPr>
              <p:nvPr/>
            </p:nvSpPr>
            <p:spPr>
              <a:xfrm rot="20820000">
                <a:off x="9338879" y="-910089"/>
                <a:ext cx="173736" cy="173736"/>
              </a:xfrm>
              <a:prstGeom prst="pie">
                <a:avLst>
                  <a:gd name="adj1" fmla="val 0"/>
                  <a:gd name="adj2" fmla="val 10915809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/>
              <p:nvPr/>
            </p:nvSpPr>
            <p:spPr>
              <a:xfrm rot="4605515">
                <a:off x="9124274" y="-1118787"/>
                <a:ext cx="466344" cy="146304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>
                <a:off x="9553402" y="-2228828"/>
                <a:ext cx="292608" cy="988300"/>
              </a:xfrm>
              <a:prstGeom prst="roundRect">
                <a:avLst>
                  <a:gd name="adj" fmla="val 50000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9300159" y="-1249455"/>
                <a:ext cx="813816" cy="292608"/>
              </a:xfrm>
              <a:prstGeom prst="rect">
                <a:avLst/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>
                <a:off x="9346092" y="-1249455"/>
                <a:ext cx="0" cy="29260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0068280" y="-1253548"/>
                <a:ext cx="0" cy="29260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Rectangle 176"/>
              <p:cNvSpPr/>
              <p:nvPr/>
            </p:nvSpPr>
            <p:spPr>
              <a:xfrm>
                <a:off x="9533450" y="-1340896"/>
                <a:ext cx="347472" cy="91440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Hexagon 177"/>
              <p:cNvSpPr>
                <a:spLocks noChangeAspect="1"/>
              </p:cNvSpPr>
              <p:nvPr/>
            </p:nvSpPr>
            <p:spPr>
              <a:xfrm>
                <a:off x="9931121" y="-1156505"/>
                <a:ext cx="118872" cy="102476"/>
              </a:xfrm>
              <a:prstGeom prst="hexagon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9949396" y="-1146415"/>
                <a:ext cx="82296" cy="82296"/>
              </a:xfrm>
              <a:prstGeom prst="ellipse">
                <a:avLst/>
              </a:prstGeom>
              <a:solidFill>
                <a:srgbClr val="C6C3B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/>
              <p:nvPr/>
            </p:nvSpPr>
            <p:spPr>
              <a:xfrm rot="10020000">
                <a:off x="9227078" y="-1535244"/>
                <a:ext cx="91440" cy="265176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ound Same Side Corner Rectangle 180"/>
              <p:cNvSpPr/>
              <p:nvPr/>
            </p:nvSpPr>
            <p:spPr>
              <a:xfrm rot="20820000">
                <a:off x="9078061" y="-2159744"/>
                <a:ext cx="173736" cy="640080"/>
              </a:xfrm>
              <a:prstGeom prst="round2Same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1957470" y="1702119"/>
              <a:ext cx="1920240" cy="1232959"/>
              <a:chOff x="5746806" y="6833929"/>
              <a:chExt cx="1920240" cy="1232959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5746806" y="6945782"/>
                <a:ext cx="1920240" cy="160020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Snip Same Side Corner Rectangle 155"/>
              <p:cNvSpPr/>
              <p:nvPr/>
            </p:nvSpPr>
            <p:spPr>
              <a:xfrm>
                <a:off x="6096000" y="7269966"/>
                <a:ext cx="1221854" cy="796922"/>
              </a:xfrm>
              <a:prstGeom prst="snip2SameRect">
                <a:avLst>
                  <a:gd name="adj1" fmla="val 30102"/>
                  <a:gd name="adj2" fmla="val 2777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6100762" y="7512708"/>
                <a:ext cx="1207008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6103641" y="8041344"/>
                <a:ext cx="1207008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tangle 158"/>
              <p:cNvSpPr/>
              <p:nvPr/>
            </p:nvSpPr>
            <p:spPr>
              <a:xfrm>
                <a:off x="6339342" y="7108261"/>
                <a:ext cx="735169" cy="160020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>
                <a:off x="6343427" y="7268281"/>
                <a:ext cx="713232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rapezoid 160"/>
              <p:cNvSpPr/>
              <p:nvPr/>
            </p:nvSpPr>
            <p:spPr>
              <a:xfrm>
                <a:off x="6490260" y="6833929"/>
                <a:ext cx="420624" cy="91440"/>
              </a:xfrm>
              <a:prstGeom prst="trapezoid">
                <a:avLst>
                  <a:gd name="adj" fmla="val 69966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6540552" y="6925219"/>
                <a:ext cx="347472" cy="18288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/>
              <p:cNvCxnSpPr/>
              <p:nvPr/>
            </p:nvCxnSpPr>
            <p:spPr>
              <a:xfrm>
                <a:off x="6378166" y="6956207"/>
                <a:ext cx="0" cy="13716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7044775" y="6956207"/>
                <a:ext cx="0" cy="13716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164"/>
              <p:cNvSpPr/>
              <p:nvPr/>
            </p:nvSpPr>
            <p:spPr>
              <a:xfrm>
                <a:off x="6584939" y="7751186"/>
                <a:ext cx="261937" cy="26193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6620541" y="7787025"/>
                <a:ext cx="182880" cy="18288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4" name="Group 213"/>
          <p:cNvGrpSpPr/>
          <p:nvPr/>
        </p:nvGrpSpPr>
        <p:grpSpPr>
          <a:xfrm>
            <a:off x="1211732" y="4313058"/>
            <a:ext cx="4114800" cy="2463768"/>
            <a:chOff x="857250" y="2705100"/>
            <a:chExt cx="4114800" cy="457200"/>
          </a:xfrm>
        </p:grpSpPr>
        <p:sp>
          <p:nvSpPr>
            <p:cNvPr id="215" name="Rectangle 214"/>
            <p:cNvSpPr/>
            <p:nvPr/>
          </p:nvSpPr>
          <p:spPr>
            <a:xfrm>
              <a:off x="857250" y="2705100"/>
              <a:ext cx="4114800" cy="457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2B48C"/>
                </a:gs>
                <a:gs pos="83000">
                  <a:srgbClr val="D2B48C"/>
                </a:gs>
                <a:gs pos="100000">
                  <a:srgbClr val="D2B48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Connector 215"/>
            <p:cNvCxnSpPr/>
            <p:nvPr/>
          </p:nvCxnSpPr>
          <p:spPr>
            <a:xfrm>
              <a:off x="857250" y="2705100"/>
              <a:ext cx="411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/>
          <p:cNvGrpSpPr/>
          <p:nvPr/>
        </p:nvGrpSpPr>
        <p:grpSpPr>
          <a:xfrm>
            <a:off x="1204631" y="4318814"/>
            <a:ext cx="4121901" cy="914400"/>
            <a:chOff x="985556" y="4318814"/>
            <a:chExt cx="4121901" cy="914400"/>
          </a:xfrm>
        </p:grpSpPr>
        <p:sp>
          <p:nvSpPr>
            <p:cNvPr id="217" name="Rectangle 216"/>
            <p:cNvSpPr/>
            <p:nvPr/>
          </p:nvSpPr>
          <p:spPr>
            <a:xfrm>
              <a:off x="992657" y="4318814"/>
              <a:ext cx="4114800" cy="914400"/>
            </a:xfrm>
            <a:prstGeom prst="rect">
              <a:avLst/>
            </a:prstGeom>
            <a:pattFill prst="lgConfetti">
              <a:fgClr>
                <a:schemeClr val="bg1">
                  <a:lumMod val="75000"/>
                </a:schemeClr>
              </a:fgClr>
              <a:bgClr>
                <a:schemeClr val="bg1">
                  <a:lumMod val="9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8" name="Straight Connector 217"/>
            <p:cNvCxnSpPr/>
            <p:nvPr/>
          </p:nvCxnSpPr>
          <p:spPr>
            <a:xfrm>
              <a:off x="985556" y="5233214"/>
              <a:ext cx="411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/>
          <p:cNvGrpSpPr/>
          <p:nvPr/>
        </p:nvGrpSpPr>
        <p:grpSpPr>
          <a:xfrm>
            <a:off x="360649" y="3279503"/>
            <a:ext cx="1059332" cy="1816372"/>
            <a:chOff x="360649" y="3279503"/>
            <a:chExt cx="1059332" cy="1816372"/>
          </a:xfrm>
        </p:grpSpPr>
        <p:sp>
          <p:nvSpPr>
            <p:cNvPr id="220" name="TextBox 219"/>
            <p:cNvSpPr txBox="1"/>
            <p:nvPr/>
          </p:nvSpPr>
          <p:spPr>
            <a:xfrm>
              <a:off x="360649" y="3279503"/>
              <a:ext cx="1059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Layered strata</a:t>
              </a: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446885" y="3895725"/>
              <a:ext cx="677065" cy="1200150"/>
            </a:xfrm>
            <a:custGeom>
              <a:avLst/>
              <a:gdLst>
                <a:gd name="connsiteX0" fmla="*/ 124615 w 677065"/>
                <a:gd name="connsiteY0" fmla="*/ 0 h 1200150"/>
                <a:gd name="connsiteX1" fmla="*/ 38890 w 677065"/>
                <a:gd name="connsiteY1" fmla="*/ 523875 h 1200150"/>
                <a:gd name="connsiteX2" fmla="*/ 677065 w 677065"/>
                <a:gd name="connsiteY2" fmla="*/ 120015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7065" h="1200150">
                  <a:moveTo>
                    <a:pt x="124615" y="0"/>
                  </a:moveTo>
                  <a:cubicBezTo>
                    <a:pt x="35715" y="161925"/>
                    <a:pt x="-53185" y="323850"/>
                    <a:pt x="38890" y="523875"/>
                  </a:cubicBezTo>
                  <a:cubicBezTo>
                    <a:pt x="130965" y="723900"/>
                    <a:pt x="404015" y="962025"/>
                    <a:pt x="677065" y="120015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6372225" y="1459914"/>
            <a:ext cx="5273645" cy="4110454"/>
            <a:chOff x="6057900" y="838201"/>
            <a:chExt cx="5273645" cy="4110454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7900" y="838201"/>
              <a:ext cx="5273645" cy="377190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6057900" y="4610101"/>
              <a:ext cx="52736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White, D. J., Becker, P., Vennapusa, P. K. R., Dunn, M. J., &amp; White, C. I. (2012). Assessing Soil Stiffness of Stabilized Pavement Foundations. </a:t>
              </a:r>
              <a:r>
                <a:rPr lang="en-US" sz="800" i="1" dirty="0"/>
                <a:t>Transportation Research Record</a:t>
              </a:r>
              <a:r>
                <a:rPr lang="en-US" sz="800" dirty="0"/>
                <a:t>, 2335, 99 – 109.</a:t>
              </a:r>
            </a:p>
          </p:txBody>
        </p:sp>
      </p:grpSp>
      <p:cxnSp>
        <p:nvCxnSpPr>
          <p:cNvPr id="228" name="Straight Connector 227"/>
          <p:cNvCxnSpPr>
            <a:endCxn id="226" idx="6"/>
          </p:cNvCxnSpPr>
          <p:nvPr/>
        </p:nvCxnSpPr>
        <p:spPr>
          <a:xfrm>
            <a:off x="6905954" y="2047875"/>
            <a:ext cx="199696" cy="3019425"/>
          </a:xfrm>
          <a:prstGeom prst="line">
            <a:avLst/>
          </a:prstGeom>
          <a:ln w="76200">
            <a:solidFill>
              <a:srgbClr val="3333CC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Freeform 225"/>
          <p:cNvSpPr/>
          <p:nvPr/>
        </p:nvSpPr>
        <p:spPr>
          <a:xfrm>
            <a:off x="7062788" y="2552700"/>
            <a:ext cx="538162" cy="2514600"/>
          </a:xfrm>
          <a:custGeom>
            <a:avLst/>
            <a:gdLst>
              <a:gd name="connsiteX0" fmla="*/ 538162 w 538162"/>
              <a:gd name="connsiteY0" fmla="*/ 0 h 2514600"/>
              <a:gd name="connsiteX1" fmla="*/ 80962 w 538162"/>
              <a:gd name="connsiteY1" fmla="*/ 466725 h 2514600"/>
              <a:gd name="connsiteX2" fmla="*/ 0 w 538162"/>
              <a:gd name="connsiteY2" fmla="*/ 881063 h 2514600"/>
              <a:gd name="connsiteX3" fmla="*/ 0 w 538162"/>
              <a:gd name="connsiteY3" fmla="*/ 1185863 h 2514600"/>
              <a:gd name="connsiteX4" fmla="*/ 0 w 538162"/>
              <a:gd name="connsiteY4" fmla="*/ 1662113 h 2514600"/>
              <a:gd name="connsiteX5" fmla="*/ 19050 w 538162"/>
              <a:gd name="connsiteY5" fmla="*/ 1924050 h 2514600"/>
              <a:gd name="connsiteX6" fmla="*/ 42862 w 538162"/>
              <a:gd name="connsiteY6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162" h="2514600">
                <a:moveTo>
                  <a:pt x="538162" y="0"/>
                </a:moveTo>
                <a:lnTo>
                  <a:pt x="80962" y="466725"/>
                </a:lnTo>
                <a:lnTo>
                  <a:pt x="0" y="881063"/>
                </a:lnTo>
                <a:lnTo>
                  <a:pt x="0" y="1185863"/>
                </a:lnTo>
                <a:lnTo>
                  <a:pt x="0" y="1662113"/>
                </a:lnTo>
                <a:lnTo>
                  <a:pt x="19050" y="1924050"/>
                </a:lnTo>
                <a:lnTo>
                  <a:pt x="42862" y="2514600"/>
                </a:lnTo>
              </a:path>
            </a:pathLst>
          </a:cu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0" name="Straight Connector 229"/>
          <p:cNvCxnSpPr/>
          <p:nvPr/>
        </p:nvCxnSpPr>
        <p:spPr>
          <a:xfrm>
            <a:off x="7370804" y="2047875"/>
            <a:ext cx="199696" cy="3019425"/>
          </a:xfrm>
          <a:prstGeom prst="line">
            <a:avLst/>
          </a:prstGeom>
          <a:ln w="76200">
            <a:solidFill>
              <a:srgbClr val="00B05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ectangle 237"/>
          <p:cNvSpPr/>
          <p:nvPr/>
        </p:nvSpPr>
        <p:spPr>
          <a:xfrm>
            <a:off x="7026978" y="2665675"/>
            <a:ext cx="573972" cy="163250"/>
          </a:xfrm>
          <a:prstGeom prst="rect">
            <a:avLst/>
          </a:prstGeom>
          <a:solidFill>
            <a:srgbClr val="FFFF00">
              <a:alpha val="20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10052817" y="3793321"/>
            <a:ext cx="1086238" cy="178933"/>
          </a:xfrm>
          <a:prstGeom prst="rect">
            <a:avLst/>
          </a:prstGeom>
          <a:solidFill>
            <a:srgbClr val="FFFF00">
              <a:alpha val="20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Rectangle 241"/>
              <p:cNvSpPr/>
              <p:nvPr/>
            </p:nvSpPr>
            <p:spPr>
              <a:xfrm>
                <a:off x="11096878" y="3683589"/>
                <a:ext cx="8023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2" name="Rectangle 2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6878" y="3683589"/>
                <a:ext cx="802399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6" name="Group 245"/>
          <p:cNvGrpSpPr/>
          <p:nvPr/>
        </p:nvGrpSpPr>
        <p:grpSpPr>
          <a:xfrm>
            <a:off x="6984036" y="1138593"/>
            <a:ext cx="1385533" cy="975215"/>
            <a:chOff x="6984036" y="1138593"/>
            <a:chExt cx="1385533" cy="9752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" name="TextBox 235"/>
                <p:cNvSpPr txBox="1"/>
                <p:nvPr/>
              </p:nvSpPr>
              <p:spPr>
                <a:xfrm>
                  <a:off x="7118394" y="1138593"/>
                  <a:ext cx="12511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=10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psi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6" name="TextBox 2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394" y="1138593"/>
                  <a:ext cx="1251175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415" r="-5366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3" name="Freeform 242"/>
            <p:cNvSpPr/>
            <p:nvPr/>
          </p:nvSpPr>
          <p:spPr>
            <a:xfrm>
              <a:off x="6984036" y="1353787"/>
              <a:ext cx="366789" cy="760021"/>
            </a:xfrm>
            <a:custGeom>
              <a:avLst/>
              <a:gdLst>
                <a:gd name="connsiteX0" fmla="*/ 129282 w 366789"/>
                <a:gd name="connsiteY0" fmla="*/ 0 h 760021"/>
                <a:gd name="connsiteX1" fmla="*/ 10529 w 366789"/>
                <a:gd name="connsiteY1" fmla="*/ 225631 h 760021"/>
                <a:gd name="connsiteX2" fmla="*/ 366789 w 366789"/>
                <a:gd name="connsiteY2" fmla="*/ 760021 h 76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89" h="760021">
                  <a:moveTo>
                    <a:pt x="129282" y="0"/>
                  </a:moveTo>
                  <a:cubicBezTo>
                    <a:pt x="50113" y="49480"/>
                    <a:pt x="-29056" y="98961"/>
                    <a:pt x="10529" y="225631"/>
                  </a:cubicBezTo>
                  <a:cubicBezTo>
                    <a:pt x="50114" y="352301"/>
                    <a:pt x="208451" y="556161"/>
                    <a:pt x="366789" y="760021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5688554" y="1225000"/>
            <a:ext cx="1046184" cy="1320292"/>
            <a:chOff x="5688554" y="1225000"/>
            <a:chExt cx="1046184" cy="13202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TextBox 231"/>
                <p:cNvSpPr txBox="1"/>
                <p:nvPr/>
              </p:nvSpPr>
              <p:spPr>
                <a:xfrm>
                  <a:off x="5688554" y="1225000"/>
                  <a:ext cx="10461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2" name="TextBox 2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8554" y="1225000"/>
                  <a:ext cx="1046184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74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4" name="Freeform 243"/>
            <p:cNvSpPr/>
            <p:nvPr/>
          </p:nvSpPr>
          <p:spPr>
            <a:xfrm rot="19059112">
              <a:off x="6014804" y="1316439"/>
              <a:ext cx="561152" cy="1228853"/>
            </a:xfrm>
            <a:custGeom>
              <a:avLst/>
              <a:gdLst>
                <a:gd name="connsiteX0" fmla="*/ 129282 w 366789"/>
                <a:gd name="connsiteY0" fmla="*/ 0 h 760021"/>
                <a:gd name="connsiteX1" fmla="*/ 10529 w 366789"/>
                <a:gd name="connsiteY1" fmla="*/ 225631 h 760021"/>
                <a:gd name="connsiteX2" fmla="*/ 366789 w 366789"/>
                <a:gd name="connsiteY2" fmla="*/ 760021 h 76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89" h="760021">
                  <a:moveTo>
                    <a:pt x="129282" y="0"/>
                  </a:moveTo>
                  <a:cubicBezTo>
                    <a:pt x="50113" y="49480"/>
                    <a:pt x="-29056" y="98961"/>
                    <a:pt x="10529" y="225631"/>
                  </a:cubicBezTo>
                  <a:cubicBezTo>
                    <a:pt x="50114" y="352301"/>
                    <a:pt x="208451" y="556161"/>
                    <a:pt x="366789" y="760021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5802280" y="2356235"/>
            <a:ext cx="1311802" cy="699851"/>
            <a:chOff x="5802280" y="2356235"/>
            <a:chExt cx="1311802" cy="699851"/>
          </a:xfrm>
        </p:grpSpPr>
        <p:sp>
          <p:nvSpPr>
            <p:cNvPr id="237" name="TextBox 236"/>
            <p:cNvSpPr txBox="1"/>
            <p:nvPr/>
          </p:nvSpPr>
          <p:spPr>
            <a:xfrm>
              <a:off x="5802280" y="2356235"/>
              <a:ext cx="654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LWD</a:t>
              </a:r>
            </a:p>
          </p:txBody>
        </p:sp>
        <p:sp>
          <p:nvSpPr>
            <p:cNvPr id="247" name="Freeform 246"/>
            <p:cNvSpPr/>
            <p:nvPr/>
          </p:nvSpPr>
          <p:spPr>
            <a:xfrm rot="18043979">
              <a:off x="6452023" y="2394026"/>
              <a:ext cx="256196" cy="1067923"/>
            </a:xfrm>
            <a:custGeom>
              <a:avLst/>
              <a:gdLst>
                <a:gd name="connsiteX0" fmla="*/ 129282 w 366789"/>
                <a:gd name="connsiteY0" fmla="*/ 0 h 760021"/>
                <a:gd name="connsiteX1" fmla="*/ 10529 w 366789"/>
                <a:gd name="connsiteY1" fmla="*/ 225631 h 760021"/>
                <a:gd name="connsiteX2" fmla="*/ 366789 w 366789"/>
                <a:gd name="connsiteY2" fmla="*/ 760021 h 76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89" h="760021">
                  <a:moveTo>
                    <a:pt x="129282" y="0"/>
                  </a:moveTo>
                  <a:cubicBezTo>
                    <a:pt x="50113" y="49480"/>
                    <a:pt x="-29056" y="98961"/>
                    <a:pt x="10529" y="225631"/>
                  </a:cubicBezTo>
                  <a:cubicBezTo>
                    <a:pt x="50114" y="352301"/>
                    <a:pt x="208451" y="556161"/>
                    <a:pt x="366789" y="760021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2800525" y="2564568"/>
            <a:ext cx="1469074" cy="1673613"/>
            <a:chOff x="2800525" y="2564568"/>
            <a:chExt cx="1469074" cy="1673613"/>
          </a:xfrm>
        </p:grpSpPr>
        <p:cxnSp>
          <p:nvCxnSpPr>
            <p:cNvPr id="250" name="Straight Connector 249"/>
            <p:cNvCxnSpPr/>
            <p:nvPr/>
          </p:nvCxnSpPr>
          <p:spPr>
            <a:xfrm>
              <a:off x="3729974" y="2573973"/>
              <a:ext cx="0" cy="16641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262031" y="2573973"/>
              <a:ext cx="0" cy="166420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/>
            <p:nvPr/>
          </p:nvCxnSpPr>
          <p:spPr>
            <a:xfrm>
              <a:off x="2800525" y="2854325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/>
            <p:nvPr/>
          </p:nvCxnSpPr>
          <p:spPr>
            <a:xfrm flipH="1">
              <a:off x="3729974" y="2854325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/>
                <p:cNvSpPr txBox="1"/>
                <p:nvPr/>
              </p:nvSpPr>
              <p:spPr>
                <a:xfrm>
                  <a:off x="3346141" y="2564568"/>
                  <a:ext cx="92345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=0.98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ft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7" name="TextBox 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6141" y="2564568"/>
                  <a:ext cx="923458" cy="2154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987" r="-3311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0" name="Chord 259"/>
          <p:cNvSpPr/>
          <p:nvPr/>
        </p:nvSpPr>
        <p:spPr>
          <a:xfrm rot="16623680">
            <a:off x="2685623" y="4088584"/>
            <a:ext cx="1161859" cy="1161859"/>
          </a:xfrm>
          <a:prstGeom prst="chord">
            <a:avLst>
              <a:gd name="adj1" fmla="val 2700000"/>
              <a:gd name="adj2" fmla="val 17990687"/>
            </a:avLst>
          </a:prstGeom>
          <a:solidFill>
            <a:srgbClr val="FF0000">
              <a:alpha val="40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2" name="Group 261"/>
          <p:cNvGrpSpPr/>
          <p:nvPr/>
        </p:nvGrpSpPr>
        <p:grpSpPr>
          <a:xfrm>
            <a:off x="3599543" y="3523967"/>
            <a:ext cx="2449079" cy="1207690"/>
            <a:chOff x="3599543" y="3523967"/>
            <a:chExt cx="2449079" cy="1207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TextBox 240"/>
                <p:cNvSpPr txBox="1"/>
                <p:nvPr/>
              </p:nvSpPr>
              <p:spPr>
                <a:xfrm>
                  <a:off x="4539491" y="3523967"/>
                  <a:ext cx="1509131" cy="369332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tailEnd type="arrow"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𝑀𝐼𝐷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≈2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1" name="TextBox 2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9491" y="3523967"/>
                  <a:ext cx="1509131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789" b="-9231"/>
                  </a:stretch>
                </a:blipFill>
                <a:ln w="25400">
                  <a:solidFill>
                    <a:srgbClr val="FF0000"/>
                  </a:solidFill>
                  <a:tailEnd type="arrow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1" name="Freeform 260"/>
            <p:cNvSpPr/>
            <p:nvPr/>
          </p:nvSpPr>
          <p:spPr>
            <a:xfrm>
              <a:off x="3599543" y="3962400"/>
              <a:ext cx="1132114" cy="769257"/>
            </a:xfrm>
            <a:custGeom>
              <a:avLst/>
              <a:gdLst>
                <a:gd name="connsiteX0" fmla="*/ 1132114 w 1132114"/>
                <a:gd name="connsiteY0" fmla="*/ 0 h 769257"/>
                <a:gd name="connsiteX1" fmla="*/ 711200 w 1132114"/>
                <a:gd name="connsiteY1" fmla="*/ 508000 h 769257"/>
                <a:gd name="connsiteX2" fmla="*/ 0 w 1132114"/>
                <a:gd name="connsiteY2" fmla="*/ 769257 h 76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2114" h="769257">
                  <a:moveTo>
                    <a:pt x="1132114" y="0"/>
                  </a:moveTo>
                  <a:cubicBezTo>
                    <a:pt x="1016000" y="189895"/>
                    <a:pt x="899886" y="379791"/>
                    <a:pt x="711200" y="508000"/>
                  </a:cubicBezTo>
                  <a:cubicBezTo>
                    <a:pt x="522514" y="636210"/>
                    <a:pt x="261257" y="702733"/>
                    <a:pt x="0" y="76925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5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38" grpId="0" animBg="1"/>
      <p:bldP spid="239" grpId="0" animBg="1"/>
      <p:bldP spid="242" grpId="0"/>
      <p:bldP spid="2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Lightweight Deflectometer Implementation on INDOT Contracts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72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LWD Implementation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LWD for acceptance testing became standard specification for 2016 contracts</a:t>
            </a:r>
          </a:p>
          <a:p>
            <a:pPr lvl="1"/>
            <a:r>
              <a:rPr lang="en-US" dirty="0"/>
              <a:t>Intended only for compaction of aggregates (No. 53, No. 73, and Structure Backfill Sizes 1”, 1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baseline="-25000" dirty="0"/>
              <a:t>2</a:t>
            </a:r>
            <a:r>
              <a:rPr lang="en-US" dirty="0"/>
              <a:t>”, and 2”)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240232"/>
            <a:ext cx="9982200" cy="2377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5174" y="2905125"/>
            <a:ext cx="7781926" cy="342900"/>
          </a:xfrm>
          <a:prstGeom prst="rect">
            <a:avLst/>
          </a:prstGeom>
          <a:solidFill>
            <a:srgbClr val="FFFF00">
              <a:alpha val="40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04899" y="3248025"/>
            <a:ext cx="5353051" cy="342900"/>
          </a:xfrm>
          <a:prstGeom prst="rect">
            <a:avLst/>
          </a:prstGeom>
          <a:solidFill>
            <a:srgbClr val="FFFF00">
              <a:alpha val="40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4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Initial Implementation Required Site Specific Deflection Criteria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914400"/>
            <a:ext cx="11887200" cy="36861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/>
              <a:t>Determining Deflection Criteria from Test Pad (ITM 514):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Place aggregate in a 100’ x 20’ area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Compact aggregate with smooth drum vibratory roller (4 passes in vibratory mode, 1 pass in static mode)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Conduct 10 LWD tests across test pad area; determine average deflection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Recompact</a:t>
            </a:r>
            <a:r>
              <a:rPr lang="en-US" dirty="0"/>
              <a:t> aggregate with one vibratory roller pass followed by one static roller pass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Conduct 10 LWD tests at same locations as in Step 3; determine average deflection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If there is no change in average deflection, then aggregate is fully compacted; otherwise repeat steps 4 and 5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Maximum deflection for the rest of the contract is the average deflection when the test pad aggregate is fully compacted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285750" indent="-285750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4404825"/>
            <a:ext cx="6457950" cy="22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LWD Testing Frequency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One series of LWD tests per 800 tons of aggregate</a:t>
            </a:r>
          </a:p>
          <a:p>
            <a:pPr lvl="1"/>
            <a:r>
              <a:rPr lang="en-US" sz="3600" dirty="0"/>
              <a:t>LWD test series comprises 3 LWD tests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3200" dirty="0"/>
              <a:t>2 </a:t>
            </a:r>
            <a:r>
              <a:rPr lang="en-US" sz="3200" dirty="0" err="1"/>
              <a:t>ft</a:t>
            </a:r>
            <a:r>
              <a:rPr lang="en-US" sz="3200" dirty="0"/>
              <a:t> from left edge of construction area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3200" dirty="0"/>
              <a:t>At middle of construction area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3200" dirty="0"/>
              <a:t>2 </a:t>
            </a:r>
            <a:r>
              <a:rPr lang="en-US" sz="3200" dirty="0" err="1"/>
              <a:t>ft</a:t>
            </a:r>
            <a:r>
              <a:rPr lang="en-US" sz="3200" dirty="0"/>
              <a:t> from right edge of construction area</a:t>
            </a:r>
          </a:p>
          <a:p>
            <a:r>
              <a:rPr lang="en-US" sz="4000" dirty="0"/>
              <a:t>One Moisture content test per day</a:t>
            </a:r>
          </a:p>
          <a:p>
            <a:pPr lvl="1"/>
            <a:r>
              <a:rPr lang="en-US" sz="3600" dirty="0"/>
              <a:t>If deflection is too high and aggregate is wet, wait 24 hours for water to drain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37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LWD Use at INDOT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With release of the 2018 Standard Specifications, LWD for acceptance testing now applies to subgrade chemical modification in addition to aggregate compaction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7793" y="2160139"/>
            <a:ext cx="4114800" cy="4608961"/>
            <a:chOff x="857250" y="2705100"/>
            <a:chExt cx="4114800" cy="745644"/>
          </a:xfrm>
        </p:grpSpPr>
        <p:sp>
          <p:nvSpPr>
            <p:cNvPr id="7" name="Rectangle 6"/>
            <p:cNvSpPr/>
            <p:nvPr/>
          </p:nvSpPr>
          <p:spPr>
            <a:xfrm>
              <a:off x="857250" y="2705100"/>
              <a:ext cx="4114800" cy="7456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2B48C"/>
                </a:gs>
                <a:gs pos="83000">
                  <a:srgbClr val="D2B48C"/>
                </a:gs>
                <a:gs pos="100000">
                  <a:srgbClr val="D2B48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857250" y="2705100"/>
              <a:ext cx="411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57133" y="2160140"/>
            <a:ext cx="4925460" cy="1375230"/>
            <a:chOff x="647815" y="2503717"/>
            <a:chExt cx="4925460" cy="1375230"/>
          </a:xfrm>
        </p:grpSpPr>
        <p:grpSp>
          <p:nvGrpSpPr>
            <p:cNvPr id="11" name="Group 10"/>
            <p:cNvGrpSpPr/>
            <p:nvPr/>
          </p:nvGrpSpPr>
          <p:grpSpPr>
            <a:xfrm>
              <a:off x="1458475" y="2507347"/>
              <a:ext cx="4114800" cy="1371600"/>
              <a:chOff x="1458475" y="2507347"/>
              <a:chExt cx="4114800" cy="13716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458475" y="2507347"/>
                <a:ext cx="4114800" cy="1371600"/>
              </a:xfrm>
              <a:prstGeom prst="rect">
                <a:avLst/>
              </a:prstGeom>
              <a:pattFill prst="lgConfetti">
                <a:fgClr>
                  <a:schemeClr val="bg1">
                    <a:lumMod val="85000"/>
                  </a:schemeClr>
                </a:fgClr>
                <a:bgClr>
                  <a:srgbClr val="D2B48C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458475" y="3878947"/>
                <a:ext cx="41148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Left Brace 11"/>
            <p:cNvSpPr/>
            <p:nvPr/>
          </p:nvSpPr>
          <p:spPr>
            <a:xfrm>
              <a:off x="1179203" y="2503717"/>
              <a:ext cx="250697" cy="1375230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7815" y="300666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14”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52974" y="3006666"/>
              <a:ext cx="2925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4% to 5% Cement or Lime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11976" y="1950073"/>
            <a:ext cx="6098240" cy="1428127"/>
            <a:chOff x="5632626" y="2165973"/>
            <a:chExt cx="6098240" cy="142812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b="34054"/>
            <a:stretch/>
          </p:blipFill>
          <p:spPr>
            <a:xfrm>
              <a:off x="5632626" y="2535305"/>
              <a:ext cx="6098240" cy="105879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32626" y="2165973"/>
              <a:ext cx="1192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203.24(b)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57721" y="1723999"/>
            <a:ext cx="35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Subgrade Treatment Type IB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9600" y="3562866"/>
            <a:ext cx="540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LWD test series per 1,400 CY of modified soil</a:t>
            </a:r>
          </a:p>
        </p:txBody>
      </p:sp>
    </p:spTree>
    <p:extLst>
      <p:ext uri="{BB962C8B-B14F-4D97-AF65-F5344CB8AC3E}">
        <p14:creationId xmlns:p14="http://schemas.microsoft.com/office/powerpoint/2010/main" val="311443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0.27 mm and 0.30 mm Deflections?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MEPDG Resilient Modulus Inputs</a:t>
            </a:r>
          </a:p>
          <a:p>
            <a:pPr lvl="1"/>
            <a:r>
              <a:rPr lang="en-US" dirty="0"/>
              <a:t>Cement modified subgrade resilient modulus typically equals 14,500 psi</a:t>
            </a:r>
          </a:p>
          <a:p>
            <a:pPr lvl="1"/>
            <a:r>
              <a:rPr lang="en-US" dirty="0"/>
              <a:t>Lime modified subgrade resilient modulus typically equals 13,000 psi</a:t>
            </a:r>
          </a:p>
          <a:p>
            <a:r>
              <a:rPr lang="en-US" dirty="0"/>
              <a:t>Assuming </a:t>
            </a:r>
            <a:r>
              <a:rPr lang="en-US" dirty="0" err="1"/>
              <a:t>M</a:t>
            </a:r>
            <a:r>
              <a:rPr lang="en-US" baseline="-25000" dirty="0" err="1"/>
              <a:t>r</a:t>
            </a:r>
            <a:r>
              <a:rPr lang="en-US" dirty="0"/>
              <a:t> ≈ E</a:t>
            </a:r>
            <a:r>
              <a:rPr lang="en-US" baseline="-25000" dirty="0"/>
              <a:t>LWD</a:t>
            </a:r>
            <a:endParaRPr lang="en-US" dirty="0"/>
          </a:p>
          <a:p>
            <a:pPr lvl="1"/>
            <a:r>
              <a:rPr lang="en-US" dirty="0"/>
              <a:t>Cement modified subgrade LWD deflection should equal ≈0.27 mm</a:t>
            </a:r>
          </a:p>
          <a:p>
            <a:pPr lvl="1"/>
            <a:r>
              <a:rPr lang="en-US" dirty="0"/>
              <a:t>Lime modified subgrade LWD deflection should equal ≈0.30 mm</a:t>
            </a:r>
          </a:p>
          <a:p>
            <a:pPr lvl="1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55150" y="3758808"/>
            <a:ext cx="2757100" cy="2167076"/>
            <a:chOff x="1555150" y="3758808"/>
            <a:chExt cx="2757100" cy="21670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555150" y="3758808"/>
                  <a:ext cx="2757100" cy="803553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𝐿𝑊𝐷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5150" y="3758808"/>
                  <a:ext cx="2757100" cy="80355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1555150" y="4725555"/>
              <a:ext cx="192982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  <a:r>
                <a:rPr lang="en-US" baseline="-25000" dirty="0" err="1"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  <a:r>
                <a:rPr lang="en-US" dirty="0">
                  <a:ea typeface="Tahoma" panose="020B0604030504040204" pitchFamily="34" charset="0"/>
                  <a:cs typeface="Tahoma" panose="020B0604030504040204" pitchFamily="34" charset="0"/>
                </a:rPr>
                <a:t> = 1,589 </a:t>
              </a:r>
              <a:r>
                <a:rPr lang="en-US" dirty="0" err="1">
                  <a:ea typeface="Tahoma" panose="020B0604030504040204" pitchFamily="34" charset="0"/>
                  <a:cs typeface="Tahoma" panose="020B0604030504040204" pitchFamily="34" charset="0"/>
                </a:rPr>
                <a:t>lbf</a:t>
              </a:r>
              <a:endParaRPr lang="en-US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ea typeface="Tahoma" panose="020B0604030504040204" pitchFamily="34" charset="0"/>
                  <a:cs typeface="Tahoma" panose="020B0604030504040204" pitchFamily="34" charset="0"/>
                </a:rPr>
                <a:t>ν = 0.30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ea typeface="Tahoma" panose="020B0604030504040204" pitchFamily="34" charset="0"/>
                  <a:cs typeface="Tahoma" panose="020B0604030504040204" pitchFamily="34" charset="0"/>
                </a:rPr>
                <a:t>k = 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ea typeface="Tahoma" panose="020B0604030504040204" pitchFamily="34" charset="0"/>
                  <a:cs typeface="Tahoma" panose="020B0604030504040204" pitchFamily="34" charset="0"/>
                </a:rPr>
                <a:t>r</a:t>
              </a:r>
              <a:r>
                <a:rPr lang="en-US" baseline="-25000" dirty="0" err="1"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  <a:r>
                <a:rPr lang="en-US" dirty="0">
                  <a:ea typeface="Tahoma" panose="020B0604030504040204" pitchFamily="34" charset="0"/>
                  <a:cs typeface="Tahoma" panose="020B0604030504040204" pitchFamily="34" charset="0"/>
                </a:rPr>
                <a:t> = 5.91 in.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LWD background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Performance-based specifications for subgrade construction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Stiffness-based acceptance testing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General overview of LWD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Interpreting LWD test results</a:t>
            </a:r>
          </a:p>
          <a:p>
            <a:r>
              <a:rPr lang="en-US" dirty="0"/>
              <a:t>LWD use on INDOT contracts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Initial implementation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Current specifications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Future plans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8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INDOT Intends to Eliminate LWD Test Pads Altogether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86" y="965199"/>
            <a:ext cx="4439714" cy="5736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9900" y="1062335"/>
            <a:ext cx="148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SPR-4100</a:t>
            </a:r>
          </a:p>
        </p:txBody>
      </p:sp>
      <p:sp>
        <p:nvSpPr>
          <p:cNvPr id="7" name="Freeform 6"/>
          <p:cNvSpPr/>
          <p:nvPr/>
        </p:nvSpPr>
        <p:spPr>
          <a:xfrm>
            <a:off x="4292600" y="1524000"/>
            <a:ext cx="1435100" cy="609600"/>
          </a:xfrm>
          <a:custGeom>
            <a:avLst/>
            <a:gdLst>
              <a:gd name="connsiteX0" fmla="*/ 1435100 w 1435100"/>
              <a:gd name="connsiteY0" fmla="*/ 0 h 609600"/>
              <a:gd name="connsiteX1" fmla="*/ 1066800 w 1435100"/>
              <a:gd name="connsiteY1" fmla="*/ 304800 h 609600"/>
              <a:gd name="connsiteX2" fmla="*/ 0 w 143510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609600">
                <a:moveTo>
                  <a:pt x="1435100" y="0"/>
                </a:moveTo>
                <a:cubicBezTo>
                  <a:pt x="1370541" y="101600"/>
                  <a:pt x="1305983" y="203200"/>
                  <a:pt x="1066800" y="304800"/>
                </a:cubicBezTo>
                <a:cubicBezTo>
                  <a:pt x="827617" y="406400"/>
                  <a:pt x="413808" y="508000"/>
                  <a:pt x="0" y="60960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77626"/>
              </p:ext>
            </p:extLst>
          </p:nvPr>
        </p:nvGraphicFramePr>
        <p:xfrm>
          <a:off x="5168900" y="2692401"/>
          <a:ext cx="54864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Equipment Access Constraints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Target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Average LWD Deflection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 in. No. 53 Aggregate over untreated soil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0.51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Rollers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prohibited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 in. No. 53 Aggregate over untreated soil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0.34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Rollers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prohibited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0.47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271000" y="1544937"/>
            <a:ext cx="276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LWD Deflection Criteria implemented for contracts during 2019</a:t>
            </a:r>
          </a:p>
        </p:txBody>
      </p:sp>
    </p:spTree>
    <p:extLst>
      <p:ext uri="{BB962C8B-B14F-4D97-AF65-F5344CB8AC3E}">
        <p14:creationId xmlns:p14="http://schemas.microsoft.com/office/powerpoint/2010/main" val="3073900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Lightweight Deflectometer (LWD) at INDOT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0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76200"/>
            <a:ext cx="11887200" cy="838200"/>
          </a:xfrm>
        </p:spPr>
        <p:txBody>
          <a:bodyPr/>
          <a:lstStyle/>
          <a:p>
            <a:r>
              <a:rPr lang="en-US" sz="3200" dirty="0"/>
              <a:t>INDOT Is Improving the LWD Deflection Criteria for Chemically Modified Subgrades (SPR-4230)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20" y="1092200"/>
            <a:ext cx="4461600" cy="54483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24120" y="2165868"/>
            <a:ext cx="6850380" cy="2500451"/>
            <a:chOff x="4229793" y="2212472"/>
            <a:chExt cx="6850380" cy="2500451"/>
          </a:xfrm>
        </p:grpSpPr>
        <p:sp>
          <p:nvSpPr>
            <p:cNvPr id="7" name="TextBox 6"/>
            <p:cNvSpPr txBox="1"/>
            <p:nvPr/>
          </p:nvSpPr>
          <p:spPr>
            <a:xfrm>
              <a:off x="4229793" y="2252188"/>
              <a:ext cx="1698895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Specified chemically modified subgrade resilient modulus used in design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64073" y="2212472"/>
              <a:ext cx="1816100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Confirm specified chemically modified subgrade resilient modulus during construction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025573" y="2827904"/>
              <a:ext cx="312420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15316" y="3141710"/>
              <a:ext cx="156972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 situ quality assurance testing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1331" y="3758816"/>
              <a:ext cx="3610099" cy="95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Light weight deflectometer (LWD)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Rapid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Easy to use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Provides stiffness measurement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226876" y="1478518"/>
            <a:ext cx="2310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Goal of SPR-4230:</a:t>
            </a:r>
          </a:p>
        </p:txBody>
      </p:sp>
    </p:spTree>
    <p:extLst>
      <p:ext uri="{BB962C8B-B14F-4D97-AF65-F5344CB8AC3E}">
        <p14:creationId xmlns:p14="http://schemas.microsoft.com/office/powerpoint/2010/main" val="3043038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94" y="982873"/>
            <a:ext cx="2245894" cy="299452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154905" cy="5257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Develop empirical model for LWD elastic modulus from applied stress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Predict in situ LWD elastic using empirical model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outcomes for SPR-4230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691683"/>
              </p:ext>
            </p:extLst>
          </p:nvPr>
        </p:nvGraphicFramePr>
        <p:xfrm>
          <a:off x="6096000" y="824734"/>
          <a:ext cx="5731823" cy="2237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42734" y="3061980"/>
                <a:ext cx="1637628" cy="313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𝐿𝑊𝐷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734" y="3061980"/>
                <a:ext cx="1637628" cy="313291"/>
              </a:xfrm>
              <a:prstGeom prst="rect">
                <a:avLst/>
              </a:prstGeom>
              <a:blipFill rotWithShape="0">
                <a:blip r:embed="rId4"/>
                <a:stretch>
                  <a:fillRect l="-2612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2748294" y="3954754"/>
            <a:ext cx="2982708" cy="2903247"/>
            <a:chOff x="152400" y="4032019"/>
            <a:chExt cx="2982708" cy="2903247"/>
          </a:xfrm>
        </p:grpSpPr>
        <p:graphicFrame>
          <p:nvGraphicFramePr>
            <p:cNvPr id="15" name="Chart 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78609182"/>
                </p:ext>
              </p:extLst>
            </p:nvPr>
          </p:nvGraphicFramePr>
          <p:xfrm>
            <a:off x="152400" y="4032019"/>
            <a:ext cx="1810512" cy="29032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6" name="Chart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42340605"/>
                </p:ext>
              </p:extLst>
            </p:nvPr>
          </p:nvGraphicFramePr>
          <p:xfrm>
            <a:off x="1763508" y="4032019"/>
            <a:ext cx="1371600" cy="29032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5706282" y="3954754"/>
            <a:ext cx="1804080" cy="2905434"/>
            <a:chOff x="6976282" y="3954754"/>
            <a:chExt cx="1804080" cy="2905434"/>
          </a:xfrm>
        </p:grpSpPr>
        <p:graphicFrame>
          <p:nvGraphicFramePr>
            <p:cNvPr id="18" name="Chart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0277734"/>
                </p:ext>
              </p:extLst>
            </p:nvPr>
          </p:nvGraphicFramePr>
          <p:xfrm>
            <a:off x="7408762" y="3954754"/>
            <a:ext cx="1371600" cy="29054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5" name="Right Arrow 24"/>
            <p:cNvSpPr/>
            <p:nvPr/>
          </p:nvSpPr>
          <p:spPr>
            <a:xfrm>
              <a:off x="6976282" y="5223497"/>
              <a:ext cx="457200" cy="36576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464577" y="3954754"/>
            <a:ext cx="1825145" cy="2903246"/>
            <a:chOff x="8734577" y="3954754"/>
            <a:chExt cx="1825145" cy="2903246"/>
          </a:xfrm>
        </p:grpSpPr>
        <p:graphicFrame>
          <p:nvGraphicFramePr>
            <p:cNvPr id="19" name="Chart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22728367"/>
                </p:ext>
              </p:extLst>
            </p:nvPr>
          </p:nvGraphicFramePr>
          <p:xfrm>
            <a:off x="9188122" y="3954754"/>
            <a:ext cx="1371600" cy="29032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6" name="Right Arrow 25"/>
            <p:cNvSpPr/>
            <p:nvPr/>
          </p:nvSpPr>
          <p:spPr>
            <a:xfrm>
              <a:off x="8734577" y="5223497"/>
              <a:ext cx="457200" cy="36576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603640" y="4121472"/>
                <a:ext cx="2188356" cy="666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𝐿𝑊𝐷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𝐿𝑊𝐷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640" y="4121472"/>
                <a:ext cx="2188356" cy="66601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642444" y="5008294"/>
                <a:ext cx="2223686" cy="66947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baseline="3000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𝐿𝑊𝐷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𝐿𝑊𝐷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444" y="5008294"/>
                <a:ext cx="2223686" cy="66947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7529201" y="3061800"/>
            <a:ext cx="4452921" cy="838866"/>
            <a:chOff x="7529201" y="3061800"/>
            <a:chExt cx="4452921" cy="8388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642444" y="3061800"/>
                  <a:ext cx="2339678" cy="3286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𝐿𝑊𝐷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2444" y="3061800"/>
                  <a:ext cx="2339678" cy="32868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823" b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4"/>
            <p:cNvGrpSpPr/>
            <p:nvPr/>
          </p:nvGrpSpPr>
          <p:grpSpPr>
            <a:xfrm>
              <a:off x="7529201" y="3429000"/>
              <a:ext cx="3471974" cy="471666"/>
              <a:chOff x="7529201" y="3429000"/>
              <a:chExt cx="3471974" cy="471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094562" y="3459776"/>
                    <a:ext cx="2408223" cy="44089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𝐿𝑊𝐷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𝐿𝑊𝐷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4562" y="3459776"/>
                    <a:ext cx="2408223" cy="440890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506" t="-1389"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Freeform 30"/>
              <p:cNvSpPr/>
              <p:nvPr/>
            </p:nvSpPr>
            <p:spPr>
              <a:xfrm>
                <a:off x="7529201" y="3429000"/>
                <a:ext cx="490849" cy="257175"/>
              </a:xfrm>
              <a:custGeom>
                <a:avLst/>
                <a:gdLst>
                  <a:gd name="connsiteX0" fmla="*/ 24124 w 490849"/>
                  <a:gd name="connsiteY0" fmla="*/ 0 h 257175"/>
                  <a:gd name="connsiteX1" fmla="*/ 52699 w 490849"/>
                  <a:gd name="connsiteY1" fmla="*/ 161925 h 257175"/>
                  <a:gd name="connsiteX2" fmla="*/ 490849 w 490849"/>
                  <a:gd name="connsiteY2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849" h="257175">
                    <a:moveTo>
                      <a:pt x="24124" y="0"/>
                    </a:moveTo>
                    <a:cubicBezTo>
                      <a:pt x="-482" y="59531"/>
                      <a:pt x="-25088" y="119063"/>
                      <a:pt x="52699" y="161925"/>
                    </a:cubicBezTo>
                    <a:cubicBezTo>
                      <a:pt x="130486" y="204787"/>
                      <a:pt x="310667" y="230981"/>
                      <a:pt x="490849" y="25717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>
                <a:off x="10626271" y="3310699"/>
                <a:ext cx="256032" cy="493776"/>
              </a:xfrm>
              <a:custGeom>
                <a:avLst/>
                <a:gdLst>
                  <a:gd name="connsiteX0" fmla="*/ 24124 w 490849"/>
                  <a:gd name="connsiteY0" fmla="*/ 0 h 257175"/>
                  <a:gd name="connsiteX1" fmla="*/ 52699 w 490849"/>
                  <a:gd name="connsiteY1" fmla="*/ 161925 h 257175"/>
                  <a:gd name="connsiteX2" fmla="*/ 490849 w 490849"/>
                  <a:gd name="connsiteY2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849" h="257175">
                    <a:moveTo>
                      <a:pt x="24124" y="0"/>
                    </a:moveTo>
                    <a:cubicBezTo>
                      <a:pt x="-482" y="59531"/>
                      <a:pt x="-25088" y="119063"/>
                      <a:pt x="52699" y="161925"/>
                    </a:cubicBezTo>
                    <a:cubicBezTo>
                      <a:pt x="130486" y="204787"/>
                      <a:pt x="310667" y="230981"/>
                      <a:pt x="490849" y="25717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855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Graphic spid="10" grpId="0">
        <p:bldAsOne/>
      </p:bldGraphic>
      <p:bldP spid="12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154905" cy="52578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Correlate LWD elastic modulus with resilient modulus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Confirm LWD elastic and resilient modulus correlation from FWD testing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Publish findings as Purdue University Joint Transportation Research Program (JTRP) technical report in 2020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outcomes for SPR-4230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7959" t="15000" r="38812" b="10741"/>
          <a:stretch/>
        </p:blipFill>
        <p:spPr>
          <a:xfrm>
            <a:off x="4786746" y="1009405"/>
            <a:ext cx="2103120" cy="2839567"/>
          </a:xfrm>
          <a:prstGeom prst="rect">
            <a:avLst/>
          </a:prstGeom>
        </p:spPr>
      </p:pic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120726"/>
              </p:ext>
            </p:extLst>
          </p:nvPr>
        </p:nvGraphicFramePr>
        <p:xfrm>
          <a:off x="6483927" y="914400"/>
          <a:ext cx="5555673" cy="308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12468" r="28831" b="29223"/>
          <a:stretch/>
        </p:blipFill>
        <p:spPr>
          <a:xfrm>
            <a:off x="4307305" y="4061503"/>
            <a:ext cx="2803977" cy="2491317"/>
          </a:xfrm>
          <a:prstGeom prst="rect">
            <a:avLst/>
          </a:prstGeom>
        </p:spPr>
      </p:pic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930390"/>
              </p:ext>
            </p:extLst>
          </p:nvPr>
        </p:nvGraphicFramePr>
        <p:xfrm>
          <a:off x="6724649" y="3802648"/>
          <a:ext cx="5438775" cy="3009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96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Graphic spid="32" grpId="0">
        <p:bldAsOne/>
      </p:bldGraphic>
      <p:bldGraphic spid="37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81795" y="2125684"/>
            <a:ext cx="6628410" cy="838200"/>
          </a:xfrm>
        </p:spPr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60677"/>
          <a:stretch/>
        </p:blipFill>
        <p:spPr>
          <a:xfrm>
            <a:off x="152400" y="3825089"/>
            <a:ext cx="3119692" cy="30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Lightweight Deflectometer (LWD) Background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2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Performance-based Specifications for Subgrade Construction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INDOT has begun implementing performance-based specifications for construction contracts</a:t>
            </a:r>
          </a:p>
          <a:p>
            <a:r>
              <a:rPr lang="en-US" dirty="0"/>
              <a:t> Performance-based specification definition:</a:t>
            </a:r>
          </a:p>
          <a:p>
            <a:pPr lvl="1"/>
            <a:r>
              <a:rPr lang="en-US" dirty="0"/>
              <a:t>Quality assurance specification</a:t>
            </a:r>
          </a:p>
          <a:p>
            <a:pPr lvl="1"/>
            <a:r>
              <a:rPr lang="en-US" dirty="0"/>
              <a:t>Describes desired level of a fundamental engineering property that is a predictor of performance</a:t>
            </a:r>
          </a:p>
          <a:p>
            <a:r>
              <a:rPr lang="en-US" dirty="0"/>
              <a:t>Resilient modulus (</a:t>
            </a:r>
            <a:r>
              <a:rPr lang="en-US" dirty="0" err="1"/>
              <a:t>M</a:t>
            </a:r>
            <a:r>
              <a:rPr lang="en-US" baseline="-25000" dirty="0" err="1"/>
              <a:t>r</a:t>
            </a:r>
            <a:r>
              <a:rPr lang="en-US" dirty="0"/>
              <a:t>) that describes stiffness is the preferred engineering property for pavement design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2171700" y="3970035"/>
            <a:ext cx="7381561" cy="2918554"/>
            <a:chOff x="2171700" y="3970035"/>
            <a:chExt cx="7381561" cy="2918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388769" y="4270807"/>
                  <a:ext cx="4188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8769" y="4270807"/>
                  <a:ext cx="418833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7246" r="-2899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8352483" y="3970035"/>
                  <a:ext cx="1200778" cy="6904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2483" y="3970035"/>
                  <a:ext cx="1200778" cy="69044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700" y="4359707"/>
              <a:ext cx="7035800" cy="2528882"/>
            </a:xfrm>
            <a:prstGeom prst="rect">
              <a:avLst/>
            </a:prstGeom>
          </p:spPr>
        </p:pic>
        <p:sp>
          <p:nvSpPr>
            <p:cNvPr id="47" name="Freeform 46"/>
            <p:cNvSpPr/>
            <p:nvPr/>
          </p:nvSpPr>
          <p:spPr>
            <a:xfrm>
              <a:off x="3414169" y="4648735"/>
              <a:ext cx="116431" cy="406400"/>
            </a:xfrm>
            <a:custGeom>
              <a:avLst/>
              <a:gdLst>
                <a:gd name="connsiteX0" fmla="*/ 52931 w 116431"/>
                <a:gd name="connsiteY0" fmla="*/ 0 h 406400"/>
                <a:gd name="connsiteX1" fmla="*/ 2131 w 116431"/>
                <a:gd name="connsiteY1" fmla="*/ 190500 h 406400"/>
                <a:gd name="connsiteX2" fmla="*/ 116431 w 116431"/>
                <a:gd name="connsiteY2" fmla="*/ 40640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431" h="406400">
                  <a:moveTo>
                    <a:pt x="52931" y="0"/>
                  </a:moveTo>
                  <a:cubicBezTo>
                    <a:pt x="22239" y="61383"/>
                    <a:pt x="-8452" y="122767"/>
                    <a:pt x="2131" y="190500"/>
                  </a:cubicBezTo>
                  <a:cubicBezTo>
                    <a:pt x="12714" y="258233"/>
                    <a:pt x="64572" y="332316"/>
                    <a:pt x="116431" y="4064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08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Subgrade Construction Stiffness-based Acceptance Test Methods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5151" y="2752534"/>
            <a:ext cx="2455900" cy="3254096"/>
            <a:chOff x="1647058" y="2062124"/>
            <a:chExt cx="2455900" cy="3254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7058" y="2446020"/>
              <a:ext cx="2302012" cy="2870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95181" y="2431456"/>
              <a:ext cx="307777" cy="288476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dirty="0"/>
                <a:t>Credit: Humboldt Mfg. Co. (https://www.humboldtmfg.com/)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78343" y="2062124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GeoGauge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81838" y="1346987"/>
            <a:ext cx="1850186" cy="4164026"/>
            <a:chOff x="5063548" y="1397122"/>
            <a:chExt cx="1850186" cy="41640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8" r="25550"/>
            <a:stretch/>
          </p:blipFill>
          <p:spPr>
            <a:xfrm>
              <a:off x="5063548" y="1766454"/>
              <a:ext cx="1671637" cy="379469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63033" y="2057111"/>
              <a:ext cx="307777" cy="321338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dirty="0"/>
                <a:t>Credit: Lafayette Instrument Company. (https://lafayetteclegg.com/)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17436" y="1397122"/>
              <a:ext cx="1696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Clegg Hammer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00741" y="1104374"/>
            <a:ext cx="2971711" cy="5484201"/>
            <a:chOff x="6303793" y="1544837"/>
            <a:chExt cx="2971711" cy="548420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93" y="1999838"/>
              <a:ext cx="2615184" cy="5029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854568" y="3192997"/>
              <a:ext cx="307777" cy="299216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dirty="0"/>
                <a:t>Credit: Zorn Instruments (https://www.zorn-instruments.com/)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03793" y="1544837"/>
              <a:ext cx="2971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Light Weight Deflectometer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30171" y="982049"/>
            <a:ext cx="6319420" cy="5692195"/>
            <a:chOff x="1530171" y="982049"/>
            <a:chExt cx="6319420" cy="5692195"/>
          </a:xfrm>
        </p:grpSpPr>
        <p:sp>
          <p:nvSpPr>
            <p:cNvPr id="19" name="Rectangle 18"/>
            <p:cNvSpPr/>
            <p:nvPr/>
          </p:nvSpPr>
          <p:spPr>
            <a:xfrm>
              <a:off x="4170033" y="985652"/>
              <a:ext cx="3679558" cy="5688592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30171" y="982049"/>
              <a:ext cx="17707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Currently used by INDOT for acceptance testing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2583898" y="2182378"/>
              <a:ext cx="1513089" cy="810204"/>
            </a:xfrm>
            <a:custGeom>
              <a:avLst/>
              <a:gdLst>
                <a:gd name="connsiteX0" fmla="*/ 0 w 1472540"/>
                <a:gd name="connsiteY0" fmla="*/ 0 h 1140031"/>
                <a:gd name="connsiteX1" fmla="*/ 368135 w 1472540"/>
                <a:gd name="connsiteY1" fmla="*/ 760020 h 1140031"/>
                <a:gd name="connsiteX2" fmla="*/ 1472540 w 1472540"/>
                <a:gd name="connsiteY2" fmla="*/ 1140031 h 114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2540" h="1140031">
                  <a:moveTo>
                    <a:pt x="0" y="0"/>
                  </a:moveTo>
                  <a:cubicBezTo>
                    <a:pt x="61356" y="285007"/>
                    <a:pt x="122712" y="570015"/>
                    <a:pt x="368135" y="760020"/>
                  </a:cubicBezTo>
                  <a:cubicBezTo>
                    <a:pt x="613558" y="950025"/>
                    <a:pt x="1043049" y="1045028"/>
                    <a:pt x="1472540" y="114003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390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LWD Main Components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360533" y="1489347"/>
            <a:ext cx="2743200" cy="1195324"/>
            <a:chOff x="6648450" y="3556637"/>
            <a:chExt cx="2743200" cy="1195324"/>
          </a:xfrm>
        </p:grpSpPr>
        <p:sp>
          <p:nvSpPr>
            <p:cNvPr id="24" name="Oval 23"/>
            <p:cNvSpPr/>
            <p:nvPr/>
          </p:nvSpPr>
          <p:spPr>
            <a:xfrm>
              <a:off x="7933182" y="3556637"/>
              <a:ext cx="173736" cy="173736"/>
            </a:xfrm>
            <a:prstGeom prst="ellipse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 Side Corner Rectangle 13"/>
            <p:cNvSpPr/>
            <p:nvPr/>
          </p:nvSpPr>
          <p:spPr>
            <a:xfrm>
              <a:off x="6870075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nip Same Side Corner Rectangle 15"/>
            <p:cNvSpPr/>
            <p:nvPr/>
          </p:nvSpPr>
          <p:spPr>
            <a:xfrm>
              <a:off x="6648450" y="4578225"/>
              <a:ext cx="2743200" cy="1737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nip Same Side Corner Rectangle 16"/>
            <p:cNvSpPr/>
            <p:nvPr/>
          </p:nvSpPr>
          <p:spPr>
            <a:xfrm>
              <a:off x="7553706" y="3993009"/>
              <a:ext cx="932688" cy="585216"/>
            </a:xfrm>
            <a:prstGeom prst="snip2SameRect">
              <a:avLst>
                <a:gd name="adj1" fmla="val 12022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nip Same Side Corner Rectangle 17"/>
            <p:cNvSpPr/>
            <p:nvPr/>
          </p:nvSpPr>
          <p:spPr>
            <a:xfrm>
              <a:off x="7727442" y="3645537"/>
              <a:ext cx="585216" cy="347472"/>
            </a:xfrm>
            <a:prstGeom prst="snip2SameRect">
              <a:avLst>
                <a:gd name="adj1" fmla="val 8254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 Same Side Corner Rectangle 18"/>
            <p:cNvSpPr/>
            <p:nvPr/>
          </p:nvSpPr>
          <p:spPr>
            <a:xfrm>
              <a:off x="8996289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909423" y="4230753"/>
              <a:ext cx="228600" cy="173736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854559" y="4303905"/>
              <a:ext cx="54864" cy="27432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735115" y="3677255"/>
              <a:ext cx="56692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563952" y="4065399"/>
              <a:ext cx="9144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659078" y="4669855"/>
              <a:ext cx="2724912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2178241" y="1489347"/>
            <a:ext cx="1920240" cy="5053732"/>
            <a:chOff x="8796755" y="1015340"/>
            <a:chExt cx="1920240" cy="5053732"/>
          </a:xfrm>
        </p:grpSpPr>
        <p:grpSp>
          <p:nvGrpSpPr>
            <p:cNvPr id="132" name="Group 131"/>
            <p:cNvGrpSpPr/>
            <p:nvPr/>
          </p:nvGrpSpPr>
          <p:grpSpPr>
            <a:xfrm>
              <a:off x="9135230" y="1015340"/>
              <a:ext cx="1097181" cy="5053732"/>
              <a:chOff x="10479201" y="891613"/>
              <a:chExt cx="1097181" cy="5053732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11006617" y="2159500"/>
                <a:ext cx="201168" cy="2581281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10652791" y="4741508"/>
                <a:ext cx="923591" cy="1203837"/>
                <a:chOff x="9209927" y="4336843"/>
                <a:chExt cx="923591" cy="1203837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9257429" y="5248072"/>
                  <a:ext cx="813816" cy="292608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Trapezoid 119"/>
                <p:cNvSpPr/>
                <p:nvPr/>
              </p:nvSpPr>
              <p:spPr>
                <a:xfrm>
                  <a:off x="9209929" y="5109343"/>
                  <a:ext cx="923589" cy="93007"/>
                </a:xfrm>
                <a:prstGeom prst="trapezoid">
                  <a:avLst>
                    <a:gd name="adj" fmla="val 106930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9310535" y="5054478"/>
                  <a:ext cx="722376" cy="54864"/>
                </a:xfrm>
                <a:prstGeom prst="rect">
                  <a:avLst/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Trapezoid 121"/>
                <p:cNvSpPr/>
                <p:nvPr/>
              </p:nvSpPr>
              <p:spPr>
                <a:xfrm rot="10800000">
                  <a:off x="9209927" y="5202350"/>
                  <a:ext cx="923589" cy="45720"/>
                </a:xfrm>
                <a:prstGeom prst="trapezoid">
                  <a:avLst>
                    <a:gd name="adj" fmla="val 182215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Trapezoid 122"/>
                <p:cNvSpPr>
                  <a:spLocks noChangeAspect="1"/>
                </p:cNvSpPr>
                <p:nvPr/>
              </p:nvSpPr>
              <p:spPr>
                <a:xfrm rot="10800000">
                  <a:off x="9209972" y="5010210"/>
                  <a:ext cx="923544" cy="45720"/>
                </a:xfrm>
                <a:prstGeom prst="trapezoid">
                  <a:avLst>
                    <a:gd name="adj" fmla="val 215451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Trapezoid 123"/>
                <p:cNvSpPr>
                  <a:spLocks noChangeAspect="1"/>
                </p:cNvSpPr>
                <p:nvPr/>
              </p:nvSpPr>
              <p:spPr>
                <a:xfrm>
                  <a:off x="9209972" y="4963038"/>
                  <a:ext cx="923544" cy="45720"/>
                </a:xfrm>
                <a:prstGeom prst="trapezoid">
                  <a:avLst>
                    <a:gd name="adj" fmla="val 215451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9310535" y="4908900"/>
                  <a:ext cx="722376" cy="54864"/>
                </a:xfrm>
                <a:prstGeom prst="rect">
                  <a:avLst/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Trapezoid 125"/>
                <p:cNvSpPr>
                  <a:spLocks noChangeAspect="1"/>
                </p:cNvSpPr>
                <p:nvPr/>
              </p:nvSpPr>
              <p:spPr>
                <a:xfrm rot="10800000">
                  <a:off x="9209927" y="4809791"/>
                  <a:ext cx="923544" cy="97658"/>
                </a:xfrm>
                <a:prstGeom prst="trapezoid">
                  <a:avLst>
                    <a:gd name="adj" fmla="val 105725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Trapezoid 126"/>
                <p:cNvSpPr>
                  <a:spLocks noChangeAspect="1"/>
                </p:cNvSpPr>
                <p:nvPr/>
              </p:nvSpPr>
              <p:spPr>
                <a:xfrm>
                  <a:off x="9209927" y="4707030"/>
                  <a:ext cx="923544" cy="101309"/>
                </a:xfrm>
                <a:prstGeom prst="trapezoid">
                  <a:avLst>
                    <a:gd name="adj" fmla="val 100277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Trapezoid 127"/>
                <p:cNvSpPr>
                  <a:spLocks noChangeAspect="1"/>
                </p:cNvSpPr>
                <p:nvPr/>
              </p:nvSpPr>
              <p:spPr>
                <a:xfrm rot="10800000">
                  <a:off x="9297743" y="4469056"/>
                  <a:ext cx="747911" cy="236523"/>
                </a:xfrm>
                <a:prstGeom prst="trapezoid">
                  <a:avLst>
                    <a:gd name="adj" fmla="val 8068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9297743" y="4376047"/>
                  <a:ext cx="747911" cy="98306"/>
                </a:xfrm>
                <a:prstGeom prst="rect">
                  <a:avLst/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9297743" y="4336843"/>
                  <a:ext cx="747911" cy="36576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10968258" y="4397920"/>
                <a:ext cx="292608" cy="342862"/>
                <a:chOff x="9899350" y="3563786"/>
                <a:chExt cx="292608" cy="342862"/>
              </a:xfrm>
            </p:grpSpPr>
            <p:sp>
              <p:nvSpPr>
                <p:cNvPr id="112" name="Rectangle 111"/>
                <p:cNvSpPr/>
                <p:nvPr/>
              </p:nvSpPr>
              <p:spPr>
                <a:xfrm>
                  <a:off x="9899350" y="3762235"/>
                  <a:ext cx="292608" cy="118872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10045654" y="3762235"/>
                  <a:ext cx="0" cy="118872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Rectangle 113"/>
                <p:cNvSpPr/>
                <p:nvPr/>
              </p:nvSpPr>
              <p:spPr>
                <a:xfrm>
                  <a:off x="9899350" y="3879216"/>
                  <a:ext cx="292608" cy="27432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9899350" y="3736694"/>
                  <a:ext cx="292608" cy="27432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9913066" y="3645437"/>
                  <a:ext cx="265176" cy="91440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9899350" y="3620218"/>
                  <a:ext cx="292608" cy="27432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Trapezoid 117"/>
                <p:cNvSpPr/>
                <p:nvPr/>
              </p:nvSpPr>
              <p:spPr>
                <a:xfrm>
                  <a:off x="9899350" y="3563786"/>
                  <a:ext cx="292608" cy="54864"/>
                </a:xfrm>
                <a:prstGeom prst="trapezoid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/>
              <p:cNvGrpSpPr/>
              <p:nvPr/>
            </p:nvGrpSpPr>
            <p:grpSpPr>
              <a:xfrm>
                <a:off x="10479201" y="891613"/>
                <a:ext cx="1035914" cy="1492475"/>
                <a:chOff x="10479201" y="-3123221"/>
                <a:chExt cx="1035914" cy="1492475"/>
              </a:xfrm>
            </p:grpSpPr>
            <p:sp>
              <p:nvSpPr>
                <p:cNvPr id="101" name="Pie 100"/>
                <p:cNvSpPr>
                  <a:spLocks noChangeAspect="1"/>
                </p:cNvSpPr>
                <p:nvPr/>
              </p:nvSpPr>
              <p:spPr>
                <a:xfrm rot="20820000">
                  <a:off x="10740019" y="-1804482"/>
                  <a:ext cx="173736" cy="173736"/>
                </a:xfrm>
                <a:prstGeom prst="pie">
                  <a:avLst>
                    <a:gd name="adj1" fmla="val 0"/>
                    <a:gd name="adj2" fmla="val 10915809"/>
                  </a:avLst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 rot="4605515">
                  <a:off x="10525414" y="-2013180"/>
                  <a:ext cx="466344" cy="146304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ounded Rectangle 102"/>
                <p:cNvSpPr/>
                <p:nvPr/>
              </p:nvSpPr>
              <p:spPr>
                <a:xfrm>
                  <a:off x="10954542" y="-3123221"/>
                  <a:ext cx="292608" cy="9883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10701299" y="-2143848"/>
                  <a:ext cx="813816" cy="292608"/>
                </a:xfrm>
                <a:prstGeom prst="rect">
                  <a:avLst/>
                </a:prstGeom>
                <a:solidFill>
                  <a:srgbClr val="343434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10747232" y="-2143848"/>
                  <a:ext cx="0" cy="29260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11469420" y="-2147941"/>
                  <a:ext cx="0" cy="29260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Rectangle 106"/>
                <p:cNvSpPr/>
                <p:nvPr/>
              </p:nvSpPr>
              <p:spPr>
                <a:xfrm>
                  <a:off x="10934590" y="-2235289"/>
                  <a:ext cx="347472" cy="91440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Hexagon 107"/>
                <p:cNvSpPr>
                  <a:spLocks noChangeAspect="1"/>
                </p:cNvSpPr>
                <p:nvPr/>
              </p:nvSpPr>
              <p:spPr>
                <a:xfrm>
                  <a:off x="11332261" y="-2050898"/>
                  <a:ext cx="118872" cy="102476"/>
                </a:xfrm>
                <a:prstGeom prst="hexagon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>
                  <a:spLocks noChangeAspect="1"/>
                </p:cNvSpPr>
                <p:nvPr/>
              </p:nvSpPr>
              <p:spPr>
                <a:xfrm>
                  <a:off x="11350536" y="-2040808"/>
                  <a:ext cx="82296" cy="82296"/>
                </a:xfrm>
                <a:prstGeom prst="ellipse">
                  <a:avLst/>
                </a:prstGeom>
                <a:solidFill>
                  <a:srgbClr val="C6C3B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 rot="10020000">
                  <a:off x="10628218" y="-2429637"/>
                  <a:ext cx="91440" cy="265176"/>
                </a:xfrm>
                <a:prstGeom prst="rect">
                  <a:avLst/>
                </a:prstGeom>
                <a:solidFill>
                  <a:srgbClr val="C6C3B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ound Same Side Corner Rectangle 110"/>
                <p:cNvSpPr/>
                <p:nvPr/>
              </p:nvSpPr>
              <p:spPr>
                <a:xfrm rot="20820000">
                  <a:off x="10479201" y="-3054137"/>
                  <a:ext cx="173736" cy="640080"/>
                </a:xfrm>
                <a:prstGeom prst="round2Same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" name="Group 93"/>
            <p:cNvGrpSpPr/>
            <p:nvPr/>
          </p:nvGrpSpPr>
          <p:grpSpPr>
            <a:xfrm>
              <a:off x="8796755" y="3608637"/>
              <a:ext cx="1920240" cy="1232959"/>
              <a:chOff x="5746806" y="6833929"/>
              <a:chExt cx="1920240" cy="1232959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5746806" y="6945782"/>
                <a:ext cx="1920240" cy="160020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Snip Same Side Corner Rectangle 51"/>
              <p:cNvSpPr/>
              <p:nvPr/>
            </p:nvSpPr>
            <p:spPr>
              <a:xfrm>
                <a:off x="6096000" y="7269966"/>
                <a:ext cx="1221854" cy="796922"/>
              </a:xfrm>
              <a:prstGeom prst="snip2SameRect">
                <a:avLst>
                  <a:gd name="adj1" fmla="val 30102"/>
                  <a:gd name="adj2" fmla="val 2777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6100762" y="7512708"/>
                <a:ext cx="1207008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6103641" y="8041344"/>
                <a:ext cx="1207008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/>
              <p:cNvSpPr/>
              <p:nvPr/>
            </p:nvSpPr>
            <p:spPr>
              <a:xfrm>
                <a:off x="6339342" y="7108261"/>
                <a:ext cx="735169" cy="160020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6343427" y="7268281"/>
                <a:ext cx="713232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rapezoid 87"/>
              <p:cNvSpPr/>
              <p:nvPr/>
            </p:nvSpPr>
            <p:spPr>
              <a:xfrm>
                <a:off x="6490260" y="6833929"/>
                <a:ext cx="420624" cy="91440"/>
              </a:xfrm>
              <a:prstGeom prst="trapezoid">
                <a:avLst>
                  <a:gd name="adj" fmla="val 69966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540552" y="6925219"/>
                <a:ext cx="347472" cy="18288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6378166" y="6956207"/>
                <a:ext cx="0" cy="13716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7044775" y="6956207"/>
                <a:ext cx="0" cy="13716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6584939" y="7751186"/>
                <a:ext cx="261937" cy="26193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620541" y="7787025"/>
                <a:ext cx="182880" cy="182880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8311627" y="3843604"/>
            <a:ext cx="845039" cy="1778726"/>
            <a:chOff x="8668962" y="1474492"/>
            <a:chExt cx="845039" cy="1778726"/>
          </a:xfrm>
        </p:grpSpPr>
        <p:sp>
          <p:nvSpPr>
            <p:cNvPr id="136" name="Rounded Rectangle 135"/>
            <p:cNvSpPr/>
            <p:nvPr/>
          </p:nvSpPr>
          <p:spPr>
            <a:xfrm>
              <a:off x="8668962" y="1474492"/>
              <a:ext cx="845039" cy="1778726"/>
            </a:xfrm>
            <a:prstGeom prst="roundRect">
              <a:avLst>
                <a:gd name="adj" fmla="val 10473"/>
              </a:avLst>
            </a:prstGeom>
            <a:solidFill>
              <a:srgbClr val="3333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8702905" y="1487516"/>
              <a:ext cx="779017" cy="1754460"/>
            </a:xfrm>
            <a:prstGeom prst="roundRect">
              <a:avLst>
                <a:gd name="adj" fmla="val 6634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8757887" y="1540422"/>
              <a:ext cx="673030" cy="729518"/>
            </a:xfrm>
            <a:prstGeom prst="roundRect">
              <a:avLst>
                <a:gd name="adj" fmla="val 5002"/>
              </a:avLst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8754966" y="2326044"/>
              <a:ext cx="673030" cy="871299"/>
            </a:xfrm>
            <a:prstGeom prst="roundRect">
              <a:avLst>
                <a:gd name="adj" fmla="val 22222"/>
              </a:avLst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8759728" y="1732884"/>
              <a:ext cx="667512" cy="3718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833404" y="2415695"/>
              <a:ext cx="151990" cy="1519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9015485" y="2660536"/>
              <a:ext cx="151990" cy="15199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015485" y="2901221"/>
              <a:ext cx="151990" cy="1519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8831302" y="2901221"/>
              <a:ext cx="151990" cy="1519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9199668" y="2901221"/>
              <a:ext cx="151990" cy="1519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98404" y="2406692"/>
              <a:ext cx="151990" cy="1519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831367" y="1482765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tencil" panose="040409050D0802020404" pitchFamily="82" charset="0"/>
                </a:rPr>
                <a:t>LWD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02905" y="1779759"/>
              <a:ext cx="7926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OCR A Extended" panose="02010509020102010303" pitchFamily="50" charset="0"/>
                </a:rPr>
                <a:t>0.274 mm</a:t>
              </a: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2158294" y="1002038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Loading Device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7849520" y="1002038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Loading Plate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849520" y="3380281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Data Collector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4735156" y="3805198"/>
            <a:ext cx="10033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Drop Weight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935732" y="2197646"/>
            <a:ext cx="10033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Guide Rod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1012808" y="5123025"/>
            <a:ext cx="10033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Buffer</a:t>
            </a:r>
          </a:p>
        </p:txBody>
      </p:sp>
      <p:sp>
        <p:nvSpPr>
          <p:cNvPr id="157" name="Freeform 156"/>
          <p:cNvSpPr/>
          <p:nvPr/>
        </p:nvSpPr>
        <p:spPr>
          <a:xfrm>
            <a:off x="1587500" y="2832100"/>
            <a:ext cx="1524000" cy="520700"/>
          </a:xfrm>
          <a:custGeom>
            <a:avLst/>
            <a:gdLst>
              <a:gd name="connsiteX0" fmla="*/ 0 w 1524000"/>
              <a:gd name="connsiteY0" fmla="*/ 0 h 520700"/>
              <a:gd name="connsiteX1" fmla="*/ 508000 w 1524000"/>
              <a:gd name="connsiteY1" fmla="*/ 381000 h 520700"/>
              <a:gd name="connsiteX2" fmla="*/ 1524000 w 1524000"/>
              <a:gd name="connsiteY2" fmla="*/ 5207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0" h="520700">
                <a:moveTo>
                  <a:pt x="0" y="0"/>
                </a:moveTo>
                <a:cubicBezTo>
                  <a:pt x="127000" y="147108"/>
                  <a:pt x="254000" y="294217"/>
                  <a:pt x="508000" y="381000"/>
                </a:cubicBezTo>
                <a:cubicBezTo>
                  <a:pt x="762000" y="467783"/>
                  <a:pt x="1143000" y="494241"/>
                  <a:pt x="1524000" y="52070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1676400" y="5473700"/>
            <a:ext cx="1041400" cy="406400"/>
          </a:xfrm>
          <a:custGeom>
            <a:avLst/>
            <a:gdLst>
              <a:gd name="connsiteX0" fmla="*/ 0 w 1041400"/>
              <a:gd name="connsiteY0" fmla="*/ 0 h 406400"/>
              <a:gd name="connsiteX1" fmla="*/ 393700 w 1041400"/>
              <a:gd name="connsiteY1" fmla="*/ 266700 h 406400"/>
              <a:gd name="connsiteX2" fmla="*/ 1041400 w 10414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1400" h="406400">
                <a:moveTo>
                  <a:pt x="0" y="0"/>
                </a:moveTo>
                <a:cubicBezTo>
                  <a:pt x="110066" y="99483"/>
                  <a:pt x="220133" y="198967"/>
                  <a:pt x="393700" y="266700"/>
                </a:cubicBezTo>
                <a:cubicBezTo>
                  <a:pt x="567267" y="334433"/>
                  <a:pt x="804333" y="370416"/>
                  <a:pt x="1041400" y="40640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3581400" y="4432300"/>
            <a:ext cx="1562100" cy="444500"/>
          </a:xfrm>
          <a:custGeom>
            <a:avLst/>
            <a:gdLst>
              <a:gd name="connsiteX0" fmla="*/ 1562100 w 1562100"/>
              <a:gd name="connsiteY0" fmla="*/ 0 h 444500"/>
              <a:gd name="connsiteX1" fmla="*/ 1117600 w 1562100"/>
              <a:gd name="connsiteY1" fmla="*/ 241300 h 444500"/>
              <a:gd name="connsiteX2" fmla="*/ 0 w 1562100"/>
              <a:gd name="connsiteY2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2100" h="444500">
                <a:moveTo>
                  <a:pt x="1562100" y="0"/>
                </a:moveTo>
                <a:cubicBezTo>
                  <a:pt x="1470025" y="83608"/>
                  <a:pt x="1377950" y="167217"/>
                  <a:pt x="1117600" y="241300"/>
                </a:cubicBezTo>
                <a:cubicBezTo>
                  <a:pt x="857250" y="315383"/>
                  <a:pt x="428625" y="379941"/>
                  <a:pt x="0" y="44450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31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1493783"/>
          </a:xfrm>
        </p:spPr>
        <p:txBody>
          <a:bodyPr/>
          <a:lstStyle/>
          <a:p>
            <a:r>
              <a:rPr lang="en-US" dirty="0"/>
              <a:t>LWD Operation</a:t>
            </a:r>
            <a:br>
              <a:rPr lang="en-US" dirty="0"/>
            </a:br>
            <a:r>
              <a:rPr lang="en-US" dirty="0"/>
              <a:t>(In General)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59200" y="5269247"/>
            <a:ext cx="2743200" cy="1195324"/>
            <a:chOff x="6648450" y="3556637"/>
            <a:chExt cx="2743200" cy="1195324"/>
          </a:xfrm>
        </p:grpSpPr>
        <p:sp>
          <p:nvSpPr>
            <p:cNvPr id="6" name="Oval 5"/>
            <p:cNvSpPr/>
            <p:nvPr/>
          </p:nvSpPr>
          <p:spPr>
            <a:xfrm>
              <a:off x="7933182" y="3556637"/>
              <a:ext cx="173736" cy="173736"/>
            </a:xfrm>
            <a:prstGeom prst="ellipse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 Same Side Corner Rectangle 6"/>
            <p:cNvSpPr/>
            <p:nvPr/>
          </p:nvSpPr>
          <p:spPr>
            <a:xfrm>
              <a:off x="6870075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nip Same Side Corner Rectangle 7"/>
            <p:cNvSpPr/>
            <p:nvPr/>
          </p:nvSpPr>
          <p:spPr>
            <a:xfrm>
              <a:off x="6648450" y="4578225"/>
              <a:ext cx="2743200" cy="1737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nip Same Side Corner Rectangle 8"/>
            <p:cNvSpPr/>
            <p:nvPr/>
          </p:nvSpPr>
          <p:spPr>
            <a:xfrm>
              <a:off x="7553706" y="3993009"/>
              <a:ext cx="932688" cy="585216"/>
            </a:xfrm>
            <a:prstGeom prst="snip2SameRect">
              <a:avLst>
                <a:gd name="adj1" fmla="val 12022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nip Same Side Corner Rectangle 9"/>
            <p:cNvSpPr/>
            <p:nvPr/>
          </p:nvSpPr>
          <p:spPr>
            <a:xfrm>
              <a:off x="7727442" y="3645537"/>
              <a:ext cx="585216" cy="347472"/>
            </a:xfrm>
            <a:prstGeom prst="snip2SameRect">
              <a:avLst>
                <a:gd name="adj1" fmla="val 8254"/>
                <a:gd name="adj2" fmla="val 0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 Side Corner Rectangle 10"/>
            <p:cNvSpPr/>
            <p:nvPr/>
          </p:nvSpPr>
          <p:spPr>
            <a:xfrm>
              <a:off x="8996289" y="3993009"/>
              <a:ext cx="173736" cy="585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909423" y="4230753"/>
              <a:ext cx="228600" cy="173736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54559" y="4303905"/>
              <a:ext cx="54864" cy="27432"/>
            </a:xfrm>
            <a:prstGeom prst="roundRect">
              <a:avLst>
                <a:gd name="adj" fmla="val 50000"/>
              </a:avLst>
            </a:prstGeom>
            <a:solidFill>
              <a:srgbClr val="34343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735115" y="3677255"/>
              <a:ext cx="56692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563952" y="4065399"/>
              <a:ext cx="9144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659078" y="4669855"/>
              <a:ext cx="2724912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499963" y="314941"/>
            <a:ext cx="1097181" cy="5053732"/>
            <a:chOff x="10479201" y="891613"/>
            <a:chExt cx="1097181" cy="5053732"/>
          </a:xfrm>
        </p:grpSpPr>
        <p:sp>
          <p:nvSpPr>
            <p:cNvPr id="32" name="Rectangle 31"/>
            <p:cNvSpPr/>
            <p:nvPr/>
          </p:nvSpPr>
          <p:spPr>
            <a:xfrm>
              <a:off x="11006617" y="2159500"/>
              <a:ext cx="201168" cy="2581281"/>
            </a:xfrm>
            <a:prstGeom prst="rect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0652791" y="4741508"/>
              <a:ext cx="923591" cy="1203837"/>
              <a:chOff x="9209927" y="4336843"/>
              <a:chExt cx="923591" cy="1203837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9257429" y="5248072"/>
                <a:ext cx="813816" cy="292608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rapezoid 54"/>
              <p:cNvSpPr/>
              <p:nvPr/>
            </p:nvSpPr>
            <p:spPr>
              <a:xfrm>
                <a:off x="9209929" y="5109343"/>
                <a:ext cx="923589" cy="93007"/>
              </a:xfrm>
              <a:prstGeom prst="trapezoid">
                <a:avLst>
                  <a:gd name="adj" fmla="val 106930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9310535" y="5054478"/>
                <a:ext cx="722376" cy="54864"/>
              </a:xfrm>
              <a:prstGeom prst="rect">
                <a:avLst/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rapezoid 56"/>
              <p:cNvSpPr/>
              <p:nvPr/>
            </p:nvSpPr>
            <p:spPr>
              <a:xfrm rot="10800000">
                <a:off x="9209927" y="5202350"/>
                <a:ext cx="923589" cy="45720"/>
              </a:xfrm>
              <a:prstGeom prst="trapezoid">
                <a:avLst>
                  <a:gd name="adj" fmla="val 182215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rapezoid 57"/>
              <p:cNvSpPr>
                <a:spLocks noChangeAspect="1"/>
              </p:cNvSpPr>
              <p:nvPr/>
            </p:nvSpPr>
            <p:spPr>
              <a:xfrm rot="10800000">
                <a:off x="9209972" y="5010210"/>
                <a:ext cx="923544" cy="45720"/>
              </a:xfrm>
              <a:prstGeom prst="trapezoid">
                <a:avLst>
                  <a:gd name="adj" fmla="val 215451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apezoid 58"/>
              <p:cNvSpPr>
                <a:spLocks noChangeAspect="1"/>
              </p:cNvSpPr>
              <p:nvPr/>
            </p:nvSpPr>
            <p:spPr>
              <a:xfrm>
                <a:off x="9209972" y="4963038"/>
                <a:ext cx="923544" cy="45720"/>
              </a:xfrm>
              <a:prstGeom prst="trapezoid">
                <a:avLst>
                  <a:gd name="adj" fmla="val 215451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9310535" y="4908900"/>
                <a:ext cx="722376" cy="54864"/>
              </a:xfrm>
              <a:prstGeom prst="rect">
                <a:avLst/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apezoid 60"/>
              <p:cNvSpPr>
                <a:spLocks noChangeAspect="1"/>
              </p:cNvSpPr>
              <p:nvPr/>
            </p:nvSpPr>
            <p:spPr>
              <a:xfrm rot="10800000">
                <a:off x="9209927" y="4809791"/>
                <a:ext cx="923544" cy="97658"/>
              </a:xfrm>
              <a:prstGeom prst="trapezoid">
                <a:avLst>
                  <a:gd name="adj" fmla="val 105725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apezoid 61"/>
              <p:cNvSpPr>
                <a:spLocks noChangeAspect="1"/>
              </p:cNvSpPr>
              <p:nvPr/>
            </p:nvSpPr>
            <p:spPr>
              <a:xfrm>
                <a:off x="9209927" y="4707030"/>
                <a:ext cx="923544" cy="101309"/>
              </a:xfrm>
              <a:prstGeom prst="trapezoid">
                <a:avLst>
                  <a:gd name="adj" fmla="val 100277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rapezoid 62"/>
              <p:cNvSpPr>
                <a:spLocks noChangeAspect="1"/>
              </p:cNvSpPr>
              <p:nvPr/>
            </p:nvSpPr>
            <p:spPr>
              <a:xfrm rot="10800000">
                <a:off x="9297743" y="4469056"/>
                <a:ext cx="747911" cy="236523"/>
              </a:xfrm>
              <a:prstGeom prst="trapezoid">
                <a:avLst>
                  <a:gd name="adj" fmla="val 8068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9297743" y="4376047"/>
                <a:ext cx="747911" cy="98306"/>
              </a:xfrm>
              <a:prstGeom prst="rect">
                <a:avLst/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9297743" y="4336843"/>
                <a:ext cx="747911" cy="36576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0968258" y="4397920"/>
              <a:ext cx="292608" cy="342862"/>
              <a:chOff x="9899350" y="3563786"/>
              <a:chExt cx="292608" cy="342862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9899350" y="3762235"/>
                <a:ext cx="292608" cy="118872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10045654" y="3762235"/>
                <a:ext cx="0" cy="118872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9899350" y="3879216"/>
                <a:ext cx="292608" cy="27432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899350" y="3736694"/>
                <a:ext cx="292608" cy="27432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9913066" y="3645437"/>
                <a:ext cx="265176" cy="91440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9899350" y="3620218"/>
                <a:ext cx="292608" cy="27432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rapezoid 52"/>
              <p:cNvSpPr/>
              <p:nvPr/>
            </p:nvSpPr>
            <p:spPr>
              <a:xfrm>
                <a:off x="9899350" y="3563786"/>
                <a:ext cx="292608" cy="54864"/>
              </a:xfrm>
              <a:prstGeom prst="trapezoid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0479201" y="891613"/>
              <a:ext cx="1035914" cy="1492475"/>
              <a:chOff x="10479201" y="-3123221"/>
              <a:chExt cx="1035914" cy="1492475"/>
            </a:xfrm>
          </p:grpSpPr>
          <p:sp>
            <p:nvSpPr>
              <p:cNvPr id="36" name="Pie 35"/>
              <p:cNvSpPr>
                <a:spLocks noChangeAspect="1"/>
              </p:cNvSpPr>
              <p:nvPr/>
            </p:nvSpPr>
            <p:spPr>
              <a:xfrm rot="20820000">
                <a:off x="10740019" y="-1804482"/>
                <a:ext cx="173736" cy="173736"/>
              </a:xfrm>
              <a:prstGeom prst="pie">
                <a:avLst>
                  <a:gd name="adj1" fmla="val 0"/>
                  <a:gd name="adj2" fmla="val 10915809"/>
                </a:avLst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4605515">
                <a:off x="10525414" y="-2013180"/>
                <a:ext cx="466344" cy="146304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10954542" y="-3123221"/>
                <a:ext cx="292608" cy="988300"/>
              </a:xfrm>
              <a:prstGeom prst="roundRect">
                <a:avLst>
                  <a:gd name="adj" fmla="val 50000"/>
                </a:avLst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0701299" y="-2143848"/>
                <a:ext cx="813816" cy="292608"/>
              </a:xfrm>
              <a:prstGeom prst="rect">
                <a:avLst/>
              </a:prstGeom>
              <a:solidFill>
                <a:srgbClr val="34343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10747232" y="-2143848"/>
                <a:ext cx="0" cy="29260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1469420" y="-2147941"/>
                <a:ext cx="0" cy="29260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10934590" y="-2235289"/>
                <a:ext cx="347472" cy="91440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Hexagon 42"/>
              <p:cNvSpPr>
                <a:spLocks noChangeAspect="1"/>
              </p:cNvSpPr>
              <p:nvPr/>
            </p:nvSpPr>
            <p:spPr>
              <a:xfrm>
                <a:off x="11332261" y="-2050898"/>
                <a:ext cx="118872" cy="102476"/>
              </a:xfrm>
              <a:prstGeom prst="hexagon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11350536" y="-2040808"/>
                <a:ext cx="82296" cy="82296"/>
              </a:xfrm>
              <a:prstGeom prst="ellipse">
                <a:avLst/>
              </a:prstGeom>
              <a:solidFill>
                <a:srgbClr val="C6C3B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10020000">
                <a:off x="10628218" y="-2429637"/>
                <a:ext cx="91440" cy="265176"/>
              </a:xfrm>
              <a:prstGeom prst="rect">
                <a:avLst/>
              </a:prstGeom>
              <a:solidFill>
                <a:srgbClr val="C6C3B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ound Same Side Corner Rectangle 45"/>
              <p:cNvSpPr/>
              <p:nvPr/>
            </p:nvSpPr>
            <p:spPr>
              <a:xfrm rot="20820000">
                <a:off x="10479201" y="-3054137"/>
                <a:ext cx="173736" cy="640080"/>
              </a:xfrm>
              <a:prstGeom prst="round2Same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161488" y="2908238"/>
            <a:ext cx="1920240" cy="1232959"/>
            <a:chOff x="5746806" y="6833929"/>
            <a:chExt cx="1920240" cy="1232959"/>
          </a:xfrm>
        </p:grpSpPr>
        <p:sp>
          <p:nvSpPr>
            <p:cNvPr id="20" name="Rectangle 19"/>
            <p:cNvSpPr/>
            <p:nvPr/>
          </p:nvSpPr>
          <p:spPr>
            <a:xfrm>
              <a:off x="5746806" y="6945782"/>
              <a:ext cx="1920240" cy="160020"/>
            </a:xfrm>
            <a:prstGeom prst="rect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nip Same Side Corner Rectangle 20"/>
            <p:cNvSpPr/>
            <p:nvPr/>
          </p:nvSpPr>
          <p:spPr>
            <a:xfrm>
              <a:off x="6096000" y="7269966"/>
              <a:ext cx="1221854" cy="796922"/>
            </a:xfrm>
            <a:prstGeom prst="snip2SameRect">
              <a:avLst>
                <a:gd name="adj1" fmla="val 30102"/>
                <a:gd name="adj2" fmla="val 2777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100762" y="7512708"/>
              <a:ext cx="120700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103641" y="8041344"/>
              <a:ext cx="1207008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6339342" y="7108261"/>
              <a:ext cx="735169" cy="160020"/>
            </a:xfrm>
            <a:prstGeom prst="rect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343427" y="7268281"/>
              <a:ext cx="71323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rapezoid 25"/>
            <p:cNvSpPr/>
            <p:nvPr/>
          </p:nvSpPr>
          <p:spPr>
            <a:xfrm>
              <a:off x="6490260" y="6833929"/>
              <a:ext cx="420624" cy="91440"/>
            </a:xfrm>
            <a:prstGeom prst="trapezoid">
              <a:avLst>
                <a:gd name="adj" fmla="val 69966"/>
              </a:avLst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40552" y="6925219"/>
              <a:ext cx="347472" cy="18288"/>
            </a:xfrm>
            <a:prstGeom prst="rect">
              <a:avLst/>
            </a:prstGeom>
            <a:solidFill>
              <a:srgbClr val="C6C3B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378166" y="6956207"/>
              <a:ext cx="0" cy="1371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4775" y="6956207"/>
              <a:ext cx="0" cy="1371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584939" y="7751186"/>
              <a:ext cx="261937" cy="261937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620541" y="7787025"/>
              <a:ext cx="182880" cy="18288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386129" y="6464571"/>
            <a:ext cx="5486400" cy="182880"/>
            <a:chOff x="3351329" y="6464571"/>
            <a:chExt cx="5486400" cy="18288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3351329" y="6464706"/>
              <a:ext cx="54864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949700" y="6464571"/>
              <a:ext cx="18288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763545" y="6464571"/>
              <a:ext cx="18288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5805" y="6464571"/>
              <a:ext cx="18288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13315" y="6464571"/>
              <a:ext cx="18288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227160" y="6464571"/>
              <a:ext cx="18288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059420" y="6464571"/>
              <a:ext cx="182880" cy="18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273909" y="3733696"/>
            <a:ext cx="4818791" cy="2276579"/>
            <a:chOff x="1239109" y="3733696"/>
            <a:chExt cx="4818791" cy="2276579"/>
          </a:xfrm>
        </p:grpSpPr>
        <p:sp>
          <p:nvSpPr>
            <p:cNvPr id="91" name="Rounded Rectangle 90"/>
            <p:cNvSpPr/>
            <p:nvPr/>
          </p:nvSpPr>
          <p:spPr>
            <a:xfrm>
              <a:off x="1239109" y="4044214"/>
              <a:ext cx="845039" cy="1778726"/>
            </a:xfrm>
            <a:prstGeom prst="roundRect">
              <a:avLst>
                <a:gd name="adj" fmla="val 10473"/>
              </a:avLst>
            </a:prstGeom>
            <a:solidFill>
              <a:srgbClr val="3333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273052" y="4057238"/>
              <a:ext cx="779017" cy="1754460"/>
            </a:xfrm>
            <a:prstGeom prst="roundRect">
              <a:avLst>
                <a:gd name="adj" fmla="val 6634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1328034" y="4110144"/>
              <a:ext cx="673030" cy="729518"/>
            </a:xfrm>
            <a:prstGeom prst="roundRect">
              <a:avLst>
                <a:gd name="adj" fmla="val 5002"/>
              </a:avLst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1325113" y="4895766"/>
              <a:ext cx="673030" cy="871299"/>
            </a:xfrm>
            <a:prstGeom prst="roundRect">
              <a:avLst>
                <a:gd name="adj" fmla="val 22222"/>
              </a:avLst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329875" y="4302606"/>
              <a:ext cx="667512" cy="3718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1403551" y="4985417"/>
              <a:ext cx="151990" cy="1519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585632" y="5230258"/>
              <a:ext cx="151990" cy="15199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585632" y="5470943"/>
              <a:ext cx="151990" cy="1519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1401449" y="5470943"/>
              <a:ext cx="151990" cy="1519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769815" y="5470943"/>
              <a:ext cx="151990" cy="1519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1768551" y="4976414"/>
              <a:ext cx="151990" cy="1519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01514" y="4052487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tencil" panose="040409050D0802020404" pitchFamily="82" charset="0"/>
                </a:rPr>
                <a:t>LWD</a:t>
              </a: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1847850" y="3733696"/>
              <a:ext cx="4210050" cy="2276579"/>
            </a:xfrm>
            <a:custGeom>
              <a:avLst/>
              <a:gdLst>
                <a:gd name="connsiteX0" fmla="*/ 0 w 4210050"/>
                <a:gd name="connsiteY0" fmla="*/ 314429 h 2276579"/>
                <a:gd name="connsiteX1" fmla="*/ 257175 w 4210050"/>
                <a:gd name="connsiteY1" fmla="*/ 104 h 2276579"/>
                <a:gd name="connsiteX2" fmla="*/ 1485900 w 4210050"/>
                <a:gd name="connsiteY2" fmla="*/ 343004 h 2276579"/>
                <a:gd name="connsiteX3" fmla="*/ 2476500 w 4210050"/>
                <a:gd name="connsiteY3" fmla="*/ 1705079 h 2276579"/>
                <a:gd name="connsiteX4" fmla="*/ 4210050 w 4210050"/>
                <a:gd name="connsiteY4" fmla="*/ 2276579 h 227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0050" h="2276579">
                  <a:moveTo>
                    <a:pt x="0" y="314429"/>
                  </a:moveTo>
                  <a:cubicBezTo>
                    <a:pt x="4762" y="154885"/>
                    <a:pt x="9525" y="-4658"/>
                    <a:pt x="257175" y="104"/>
                  </a:cubicBezTo>
                  <a:cubicBezTo>
                    <a:pt x="504825" y="4866"/>
                    <a:pt x="1116013" y="58842"/>
                    <a:pt x="1485900" y="343004"/>
                  </a:cubicBezTo>
                  <a:cubicBezTo>
                    <a:pt x="1855787" y="627166"/>
                    <a:pt x="2022475" y="1382817"/>
                    <a:pt x="2476500" y="1705079"/>
                  </a:cubicBezTo>
                  <a:cubicBezTo>
                    <a:pt x="2930525" y="2027341"/>
                    <a:pt x="3570287" y="2151960"/>
                    <a:pt x="4210050" y="2276579"/>
                  </a:cubicBezTo>
                </a:path>
              </a:pathLst>
            </a:custGeom>
            <a:noFill/>
            <a:ln w="254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307852" y="4349481"/>
            <a:ext cx="792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CR A Extended" panose="02010509020102010303" pitchFamily="50" charset="0"/>
              </a:rPr>
              <a:t>0.274 mm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494740" y="1202598"/>
            <a:ext cx="449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Place loading plate onto ground surface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94740" y="1566995"/>
            <a:ext cx="442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Place loading device onto loading plate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494739" y="1936327"/>
            <a:ext cx="437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Connect data collector to loading plate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502401" y="2308038"/>
            <a:ext cx="553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Lift then release drop weight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Imparts loading onto loading 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Causes loading plate resting on ground surface to deflect vertically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Amount of deflection depends on stiffness of ground  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502401" y="4007986"/>
            <a:ext cx="553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Record measured deflection of loading 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Deflection measured using either accelerometer or geophone</a:t>
            </a:r>
          </a:p>
        </p:txBody>
      </p:sp>
    </p:spTree>
    <p:extLst>
      <p:ext uri="{BB962C8B-B14F-4D97-AF65-F5344CB8AC3E}">
        <p14:creationId xmlns:p14="http://schemas.microsoft.com/office/powerpoint/2010/main" val="28799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2.08333E-6 -0.1905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path" presetSubtype="0" ac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19051 L -2.08333E-6 1.11111E-6 " pathEditMode="relative" rAng="0" ptsTypes="AA">
                                      <p:cBhvr>
                                        <p:cTn id="3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1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utoRev="1" fill="hold" nodeType="withEffect">
                                  <p:stCondLst>
                                    <p:cond delay="270"/>
                                  </p:stCondLst>
                                  <p:childTnLst>
                                    <p:animMotion origin="layout" path="M -3.33333E-6 -4.07407E-6 L -3.33333E-6 0.0044 " pathEditMode="relative" rAng="0" ptsTypes="AA">
                                      <p:cBhvr>
                                        <p:cTn id="35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60000" decel="40000" autoRev="1" fill="hold" nodeType="withEffect">
                                  <p:stCondLst>
                                    <p:cond delay="270"/>
                                  </p:stCondLst>
                                  <p:childTnLst>
                                    <p:animMotion origin="layout" path="M -2.5E-6 -1.85185E-6 L -2.5E-6 0.00371 " pathEditMode="relative" rAng="0" ptsTypes="AA">
                                      <p:cBhvr>
                                        <p:cTn id="3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60000" decel="40000" autoRev="1" fill="hold" nodeType="withEffect">
                                  <p:stCondLst>
                                    <p:cond delay="270"/>
                                  </p:stCondLst>
                                  <p:childTnLst>
                                    <p:animMotion origin="layout" path="M -3.125E-6 2.96296E-6 L -3.125E-6 0.25 " pathEditMode="relative" rAng="0" ptsTypes="AA">
                                      <p:cBhvr>
                                        <p:cTn id="39" dur="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70"/>
                            </p:stCondLst>
                            <p:childTnLst>
                              <p:par>
                                <p:cTn id="41" presetID="42" presetClass="path" presetSubtype="0" decel="1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0117 -0.10093 " pathEditMode="relative" rAng="0" ptsTypes="AA">
                                      <p:cBhvr>
                                        <p:cTn id="4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70"/>
                            </p:stCondLst>
                            <p:childTnLst>
                              <p:par>
                                <p:cTn id="44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10093 L -2.08333E-6 1.11111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7" grpId="0"/>
      <p:bldP spid="108" grpId="0"/>
      <p:bldP spid="109" grpId="0"/>
      <p:bldP spid="110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LWD manufacturers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470070" y="838201"/>
            <a:ext cx="1424940" cy="5471630"/>
            <a:chOff x="2964327" y="1286984"/>
            <a:chExt cx="1424940" cy="5471630"/>
          </a:xfrm>
        </p:grpSpPr>
        <p:grpSp>
          <p:nvGrpSpPr>
            <p:cNvPr id="13" name="Group 12"/>
            <p:cNvGrpSpPr/>
            <p:nvPr/>
          </p:nvGrpSpPr>
          <p:grpSpPr>
            <a:xfrm>
              <a:off x="2964327" y="1286984"/>
              <a:ext cx="1424940" cy="5471630"/>
              <a:chOff x="2964327" y="1286984"/>
              <a:chExt cx="1424940" cy="547163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33" r="31472"/>
              <a:stretch/>
            </p:blipFill>
            <p:spPr>
              <a:xfrm>
                <a:off x="2964327" y="1729414"/>
                <a:ext cx="1424940" cy="50292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134020" y="1286984"/>
                <a:ext cx="1085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err="1"/>
                  <a:t>Dynatest</a:t>
                </a:r>
                <a:endParaRPr lang="en-US" u="sng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980131" y="4013266"/>
              <a:ext cx="307777" cy="226279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dirty="0"/>
                <a:t>Credit: </a:t>
              </a:r>
              <a:r>
                <a:rPr lang="en-US" sz="800" dirty="0" err="1"/>
                <a:t>InstroTek</a:t>
              </a:r>
              <a:r>
                <a:rPr lang="en-US" sz="800" dirty="0"/>
                <a:t> (https://www.instrotek.com/)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83965" y="903426"/>
            <a:ext cx="2615184" cy="5476477"/>
            <a:chOff x="6303793" y="1552561"/>
            <a:chExt cx="2615184" cy="54764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93" y="1999838"/>
              <a:ext cx="2615184" cy="5029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4568" y="3192997"/>
              <a:ext cx="307777" cy="299216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dirty="0"/>
                <a:t>Credit: Zorn Instruments (https://www.zorn-instruments.com/)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81866" y="1552561"/>
              <a:ext cx="1945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Zorn Instruments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7177" y="903426"/>
            <a:ext cx="2838262" cy="5403052"/>
            <a:chOff x="1225520" y="812133"/>
            <a:chExt cx="2838262" cy="540305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9" t="8489" r="8597" b="7344"/>
            <a:stretch/>
          </p:blipFill>
          <p:spPr>
            <a:xfrm>
              <a:off x="1225520" y="1185985"/>
              <a:ext cx="2838262" cy="5029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90762" y="2453534"/>
              <a:ext cx="307777" cy="300178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dirty="0"/>
                <a:t>Credit: Olson Instruments (http://www.olsoninstruments.com/)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83683" y="812133"/>
              <a:ext cx="2057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Olson Instruments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42695" y="916146"/>
            <a:ext cx="4997067" cy="5562146"/>
            <a:chOff x="4642695" y="916146"/>
            <a:chExt cx="4997067" cy="5562146"/>
          </a:xfrm>
        </p:grpSpPr>
        <p:sp>
          <p:nvSpPr>
            <p:cNvPr id="24" name="Rectangle 23"/>
            <p:cNvSpPr/>
            <p:nvPr/>
          </p:nvSpPr>
          <p:spPr>
            <a:xfrm>
              <a:off x="4642695" y="916146"/>
              <a:ext cx="3276600" cy="5562146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000669" y="1378548"/>
              <a:ext cx="1639093" cy="6463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 accordance with ITM 508</a:t>
              </a:r>
            </a:p>
          </p:txBody>
        </p:sp>
        <p:sp>
          <p:nvSpPr>
            <p:cNvPr id="3" name="Freeform 2"/>
            <p:cNvSpPr/>
            <p:nvPr/>
          </p:nvSpPr>
          <p:spPr>
            <a:xfrm>
              <a:off x="7950631" y="2030278"/>
              <a:ext cx="917672" cy="813661"/>
            </a:xfrm>
            <a:custGeom>
              <a:avLst/>
              <a:gdLst>
                <a:gd name="connsiteX0" fmla="*/ 891152 w 917672"/>
                <a:gd name="connsiteY0" fmla="*/ 0 h 813661"/>
                <a:gd name="connsiteX1" fmla="*/ 805911 w 917672"/>
                <a:gd name="connsiteY1" fmla="*/ 604434 h 813661"/>
                <a:gd name="connsiteX2" fmla="*/ 0 w 917672"/>
                <a:gd name="connsiteY2" fmla="*/ 813661 h 81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7672" h="813661">
                  <a:moveTo>
                    <a:pt x="891152" y="0"/>
                  </a:moveTo>
                  <a:cubicBezTo>
                    <a:pt x="922794" y="234412"/>
                    <a:pt x="954436" y="468824"/>
                    <a:pt x="805911" y="604434"/>
                  </a:cubicBezTo>
                  <a:cubicBezTo>
                    <a:pt x="657386" y="740044"/>
                    <a:pt x="328693" y="776852"/>
                    <a:pt x="0" y="81366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18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LWD Apparatus in Accordance with ITM 508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1868" y="1625433"/>
            <a:ext cx="5688263" cy="426619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80647" y="3251870"/>
            <a:ext cx="1925501" cy="2082130"/>
            <a:chOff x="5580647" y="3251870"/>
            <a:chExt cx="1925501" cy="2082130"/>
          </a:xfrm>
        </p:grpSpPr>
        <p:sp>
          <p:nvSpPr>
            <p:cNvPr id="7" name="Right Brace 6"/>
            <p:cNvSpPr/>
            <p:nvPr/>
          </p:nvSpPr>
          <p:spPr>
            <a:xfrm>
              <a:off x="5580647" y="3251870"/>
              <a:ext cx="515353" cy="2082130"/>
            </a:xfrm>
            <a:prstGeom prst="rightBrace">
              <a:avLst>
                <a:gd name="adj1" fmla="val 101005"/>
                <a:gd name="adj2" fmla="val 50000"/>
              </a:avLst>
            </a:prstGeom>
            <a:noFill/>
            <a:ln w="31750">
              <a:solidFill>
                <a:schemeClr val="tx1"/>
              </a:solidFill>
              <a:tailEnd type="none" w="lg" len="lg"/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33651" y="3969434"/>
              <a:ext cx="1372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effectLst>
                    <a:glow rad="190500">
                      <a:schemeClr val="bg1"/>
                    </a:glow>
                  </a:effectLst>
                </a:rPr>
                <a:t>≈28-⅜ in. drop height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60362" y="3404937"/>
            <a:ext cx="6179238" cy="2310063"/>
            <a:chOff x="5860362" y="3404937"/>
            <a:chExt cx="6179238" cy="2310063"/>
          </a:xfrm>
        </p:grpSpPr>
        <p:sp>
          <p:nvSpPr>
            <p:cNvPr id="10" name="TextBox 9"/>
            <p:cNvSpPr txBox="1"/>
            <p:nvPr/>
          </p:nvSpPr>
          <p:spPr>
            <a:xfrm>
              <a:off x="9486205" y="3404937"/>
              <a:ext cx="25533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Loading plate</a:t>
              </a:r>
            </a:p>
            <a:p>
              <a:r>
                <a:rPr lang="en-US" dirty="0"/>
                <a:t>(11.81 in. diameter)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14.5 psi maximum applied pressure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860362" y="4292600"/>
              <a:ext cx="3724918" cy="1422400"/>
            </a:xfrm>
            <a:custGeom>
              <a:avLst/>
              <a:gdLst>
                <a:gd name="connsiteX0" fmla="*/ 3698240 w 3724918"/>
                <a:gd name="connsiteY0" fmla="*/ 0 h 1422400"/>
                <a:gd name="connsiteX1" fmla="*/ 3180080 w 3724918"/>
                <a:gd name="connsiteY1" fmla="*/ 650240 h 1422400"/>
                <a:gd name="connsiteX2" fmla="*/ 0 w 3724918"/>
                <a:gd name="connsiteY2" fmla="*/ 142240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4918" h="1422400">
                  <a:moveTo>
                    <a:pt x="3698240" y="0"/>
                  </a:moveTo>
                  <a:cubicBezTo>
                    <a:pt x="3747346" y="206586"/>
                    <a:pt x="3796453" y="413173"/>
                    <a:pt x="3180080" y="650240"/>
                  </a:cubicBezTo>
                  <a:cubicBezTo>
                    <a:pt x="2563707" y="887307"/>
                    <a:pt x="1281853" y="1154853"/>
                    <a:pt x="0" y="142240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 w="lg" len="lg"/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66359" y="1197667"/>
            <a:ext cx="3827537" cy="3007505"/>
            <a:chOff x="1466359" y="1197667"/>
            <a:chExt cx="3827537" cy="3007505"/>
          </a:xfrm>
        </p:grpSpPr>
        <p:sp>
          <p:nvSpPr>
            <p:cNvPr id="13" name="Freeform 12"/>
            <p:cNvSpPr/>
            <p:nvPr/>
          </p:nvSpPr>
          <p:spPr>
            <a:xfrm>
              <a:off x="2993722" y="1625003"/>
              <a:ext cx="2300174" cy="2580169"/>
            </a:xfrm>
            <a:custGeom>
              <a:avLst/>
              <a:gdLst>
                <a:gd name="connsiteX0" fmla="*/ 0 w 2093495"/>
                <a:gd name="connsiteY0" fmla="*/ 0 h 537411"/>
                <a:gd name="connsiteX1" fmla="*/ 874295 w 2093495"/>
                <a:gd name="connsiteY1" fmla="*/ 344905 h 537411"/>
                <a:gd name="connsiteX2" fmla="*/ 2093495 w 2093495"/>
                <a:gd name="connsiteY2" fmla="*/ 537411 h 53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495" h="537411">
                  <a:moveTo>
                    <a:pt x="0" y="0"/>
                  </a:moveTo>
                  <a:cubicBezTo>
                    <a:pt x="262689" y="127668"/>
                    <a:pt x="525379" y="255336"/>
                    <a:pt x="874295" y="344905"/>
                  </a:cubicBezTo>
                  <a:cubicBezTo>
                    <a:pt x="1223211" y="434474"/>
                    <a:pt x="1658353" y="485942"/>
                    <a:pt x="2093495" y="537411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 w="lg" len="lg"/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66359" y="1197667"/>
              <a:ext cx="2115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 kg drop weight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6296" y="5319083"/>
            <a:ext cx="4725969" cy="646331"/>
            <a:chOff x="706296" y="5319083"/>
            <a:chExt cx="4725969" cy="646331"/>
          </a:xfrm>
        </p:grpSpPr>
        <p:sp>
          <p:nvSpPr>
            <p:cNvPr id="16" name="Freeform 15"/>
            <p:cNvSpPr/>
            <p:nvPr/>
          </p:nvSpPr>
          <p:spPr>
            <a:xfrm flipV="1">
              <a:off x="3200400" y="5684760"/>
              <a:ext cx="2231865" cy="45719"/>
            </a:xfrm>
            <a:custGeom>
              <a:avLst/>
              <a:gdLst>
                <a:gd name="connsiteX0" fmla="*/ 0 w 2093495"/>
                <a:gd name="connsiteY0" fmla="*/ 0 h 537411"/>
                <a:gd name="connsiteX1" fmla="*/ 874295 w 2093495"/>
                <a:gd name="connsiteY1" fmla="*/ 344905 h 537411"/>
                <a:gd name="connsiteX2" fmla="*/ 2093495 w 2093495"/>
                <a:gd name="connsiteY2" fmla="*/ 537411 h 53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495" h="537411">
                  <a:moveTo>
                    <a:pt x="0" y="0"/>
                  </a:moveTo>
                  <a:cubicBezTo>
                    <a:pt x="262689" y="127668"/>
                    <a:pt x="525379" y="255336"/>
                    <a:pt x="874295" y="344905"/>
                  </a:cubicBezTo>
                  <a:cubicBezTo>
                    <a:pt x="1223211" y="434474"/>
                    <a:pt x="1658353" y="485942"/>
                    <a:pt x="2093495" y="537411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 w="lg" len="lg"/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6296" y="5319083"/>
              <a:ext cx="2809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Accelerometer measuring acceleration with time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543799" y="982255"/>
            <a:ext cx="4255197" cy="2603156"/>
            <a:chOff x="7543799" y="982255"/>
            <a:chExt cx="4255197" cy="2603156"/>
          </a:xfrm>
        </p:grpSpPr>
        <p:sp>
          <p:nvSpPr>
            <p:cNvPr id="19" name="Freeform 18"/>
            <p:cNvSpPr/>
            <p:nvPr/>
          </p:nvSpPr>
          <p:spPr>
            <a:xfrm flipH="1">
              <a:off x="7543799" y="2819400"/>
              <a:ext cx="1447800" cy="766011"/>
            </a:xfrm>
            <a:custGeom>
              <a:avLst/>
              <a:gdLst>
                <a:gd name="connsiteX0" fmla="*/ 0 w 2093495"/>
                <a:gd name="connsiteY0" fmla="*/ 0 h 537411"/>
                <a:gd name="connsiteX1" fmla="*/ 874295 w 2093495"/>
                <a:gd name="connsiteY1" fmla="*/ 344905 h 537411"/>
                <a:gd name="connsiteX2" fmla="*/ 2093495 w 2093495"/>
                <a:gd name="connsiteY2" fmla="*/ 537411 h 53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495" h="537411">
                  <a:moveTo>
                    <a:pt x="0" y="0"/>
                  </a:moveTo>
                  <a:cubicBezTo>
                    <a:pt x="262689" y="127668"/>
                    <a:pt x="525379" y="255336"/>
                    <a:pt x="874295" y="344905"/>
                  </a:cubicBezTo>
                  <a:cubicBezTo>
                    <a:pt x="1223211" y="434474"/>
                    <a:pt x="1658353" y="485942"/>
                    <a:pt x="2093495" y="537411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 w="lg" len="lg"/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827194" y="982255"/>
              <a:ext cx="297180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Collector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Integrates acceleration with respect to time twice to compute deflection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Displays peak deflection in millimeters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9779" y="2201479"/>
            <a:ext cx="4856819" cy="3263964"/>
            <a:chOff x="919012" y="1467112"/>
            <a:chExt cx="4856819" cy="3263964"/>
          </a:xfrm>
        </p:grpSpPr>
        <p:sp>
          <p:nvSpPr>
            <p:cNvPr id="22" name="Freeform 21"/>
            <p:cNvSpPr/>
            <p:nvPr/>
          </p:nvSpPr>
          <p:spPr>
            <a:xfrm>
              <a:off x="2513606" y="2973337"/>
              <a:ext cx="3262225" cy="1757739"/>
            </a:xfrm>
            <a:custGeom>
              <a:avLst/>
              <a:gdLst>
                <a:gd name="connsiteX0" fmla="*/ 0 w 2093495"/>
                <a:gd name="connsiteY0" fmla="*/ 0 h 537411"/>
                <a:gd name="connsiteX1" fmla="*/ 874295 w 2093495"/>
                <a:gd name="connsiteY1" fmla="*/ 344905 h 537411"/>
                <a:gd name="connsiteX2" fmla="*/ 2093495 w 2093495"/>
                <a:gd name="connsiteY2" fmla="*/ 537411 h 53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495" h="537411">
                  <a:moveTo>
                    <a:pt x="0" y="0"/>
                  </a:moveTo>
                  <a:cubicBezTo>
                    <a:pt x="262689" y="127668"/>
                    <a:pt x="525379" y="255336"/>
                    <a:pt x="874295" y="344905"/>
                  </a:cubicBezTo>
                  <a:cubicBezTo>
                    <a:pt x="1223211" y="434474"/>
                    <a:pt x="1658353" y="485942"/>
                    <a:pt x="2093495" y="537411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 w="lg" len="lg"/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9012" y="1467112"/>
              <a:ext cx="24536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Buffer with 354 N/mm spring constant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1,590 </a:t>
              </a:r>
              <a:r>
                <a:rPr lang="en-US" dirty="0" err="1"/>
                <a:t>lbf</a:t>
              </a:r>
              <a:r>
                <a:rPr lang="en-US" dirty="0"/>
                <a:t> peak loading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17 </a:t>
              </a:r>
              <a:r>
                <a:rPr lang="en-US" dirty="0" err="1"/>
                <a:t>ms</a:t>
              </a:r>
              <a:r>
                <a:rPr lang="en-US" dirty="0"/>
                <a:t> pulse duration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1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DO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DOT TRC 2019 Becker" id="{F5928E35-519C-4694-A7DC-BB81E44A0BEA}" vid="{083E9E05-E4BE-49DD-A7C0-6403BB9564C1}"/>
    </a:ext>
  </a:extLst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DOT TRC 2019 Becker" id="{F5928E35-519C-4694-A7DC-BB81E44A0BEA}" vid="{10043AFD-F8DC-4377-B995-0A626E89D552}"/>
    </a:ext>
  </a:extLst>
</a:theme>
</file>

<file path=ppt/theme/theme3.xml><?xml version="1.0" encoding="utf-8"?>
<a:theme xmlns:a="http://schemas.openxmlformats.org/drawingml/2006/main" name="2_Blan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DOT TRC 2019 Becker" id="{F5928E35-519C-4694-A7DC-BB81E44A0BEA}" vid="{4EA34776-F10C-4CC0-B30C-2C250D312D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F7822D27EF0E4383F443335F69DA57" ma:contentTypeVersion="8" ma:contentTypeDescription="Create a new document." ma:contentTypeScope="" ma:versionID="22db2e15fc5074cabee79ec83302de0e">
  <xsd:schema xmlns:xsd="http://www.w3.org/2001/XMLSchema" xmlns:xs="http://www.w3.org/2001/XMLSchema" xmlns:p="http://schemas.microsoft.com/office/2006/metadata/properties" xmlns:ns2="b5189b19-779c-405d-9bc4-52c5b2c66b36" targetNamespace="http://schemas.microsoft.com/office/2006/metadata/properties" ma:root="true" ma:fieldsID="89f7bf19cbed98b9dfba70bf3b7d61e0" ns2:_="">
    <xsd:import namespace="b5189b19-779c-405d-9bc4-52c5b2c66b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powerpoint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89b19-779c-405d-9bc4-52c5b2c66b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owerpoint_x003f_" ma:index="15" nillable="true" ma:displayName="powerpoint?" ma:default="0" ma:internalName="powerpoint_x003f_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werpoint_x003f_ xmlns="b5189b19-779c-405d-9bc4-52c5b2c66b36">true</powerpoint_x003f_>
  </documentManagement>
</p:properties>
</file>

<file path=customXml/itemProps1.xml><?xml version="1.0" encoding="utf-8"?>
<ds:datastoreItem xmlns:ds="http://schemas.openxmlformats.org/officeDocument/2006/customXml" ds:itemID="{587D05BC-A624-44C9-A2AC-B234E2C686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189b19-779c-405d-9bc4-52c5b2c66b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2C4AC6-5B11-47E5-B934-3C8617943E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F02EF8-857D-4AC9-A177-2AF336F7F1A1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b5189b19-779c-405d-9bc4-52c5b2c66b36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ARDOT TRC 2019 Becker</Template>
  <TotalTime>0</TotalTime>
  <Words>1326</Words>
  <Application>Microsoft Office PowerPoint</Application>
  <PresentationFormat>Widescreen</PresentationFormat>
  <Paragraphs>235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Courier New</vt:lpstr>
      <vt:lpstr>OCR A Extended</vt:lpstr>
      <vt:lpstr>Stencil</vt:lpstr>
      <vt:lpstr>Tahoma</vt:lpstr>
      <vt:lpstr>Times New Roman</vt:lpstr>
      <vt:lpstr>INDOT Theme</vt:lpstr>
      <vt:lpstr>1_Title Slide</vt:lpstr>
      <vt:lpstr>2_Blank Slide</vt:lpstr>
      <vt:lpstr>Lightweight Deflectometer (LWD) Testing for Subgrade Construction Acceptance: INDOT’s Experience</vt:lpstr>
      <vt:lpstr>Presentation Overview</vt:lpstr>
      <vt:lpstr>Lightweight Deflectometer (LWD) Background</vt:lpstr>
      <vt:lpstr>Performance-based Specifications for Subgrade Construction</vt:lpstr>
      <vt:lpstr>Subgrade Construction Stiffness-based Acceptance Test Methods</vt:lpstr>
      <vt:lpstr>LWD Main Components</vt:lpstr>
      <vt:lpstr>LWD Operation (In General)</vt:lpstr>
      <vt:lpstr>Different LWD manufacturers </vt:lpstr>
      <vt:lpstr>LWD Apparatus in Accordance with ITM 508</vt:lpstr>
      <vt:lpstr>Interpretation of LWD Test Results</vt:lpstr>
      <vt:lpstr>Applied Stress Shape Factor (k)</vt:lpstr>
      <vt:lpstr>LWD Elastic Modulus</vt:lpstr>
      <vt:lpstr>LWD Measurement Influence Depth (MID)</vt:lpstr>
      <vt:lpstr>Lightweight Deflectometer Implementation on INDOT Contracts</vt:lpstr>
      <vt:lpstr>Initial LWD Implementation</vt:lpstr>
      <vt:lpstr>Initial Implementation Required Site Specific Deflection Criteria</vt:lpstr>
      <vt:lpstr>LWD Testing Frequency</vt:lpstr>
      <vt:lpstr>Current LWD Use at INDOT</vt:lpstr>
      <vt:lpstr>Why 0.27 mm and 0.30 mm Deflections?</vt:lpstr>
      <vt:lpstr>INDOT Intends to Eliminate LWD Test Pads Altogether</vt:lpstr>
      <vt:lpstr>Future of Lightweight Deflectometer (LWD) at INDOT</vt:lpstr>
      <vt:lpstr>INDOT Is Improving the LWD Deflection Criteria for Chemically Modified Subgrades (SPR-4230)</vt:lpstr>
      <vt:lpstr>Expected outcomes for SPR-4230</vt:lpstr>
      <vt:lpstr>Expected outcomes for SPR-4230</vt:lpstr>
      <vt:lpstr>Thank you for your attention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2019-05-28T16:54:35Z</dcterms:created>
  <dcterms:modified xsi:type="dcterms:W3CDTF">2019-08-15T18:30:32Z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0x01010049F7822D27EF0E4383F443335F69DA57</vt:lpwstr>
  </property>
</Properties>
</file>